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6" r:id="rId2"/>
    <p:sldMasterId id="2147483663" r:id="rId3"/>
  </p:sldMasterIdLst>
  <p:notesMasterIdLst>
    <p:notesMasterId r:id="rId72"/>
  </p:notesMasterIdLst>
  <p:sldIdLst>
    <p:sldId id="256" r:id="rId4"/>
    <p:sldId id="367" r:id="rId5"/>
    <p:sldId id="368" r:id="rId6"/>
    <p:sldId id="369" r:id="rId7"/>
    <p:sldId id="370" r:id="rId8"/>
    <p:sldId id="387" r:id="rId9"/>
    <p:sldId id="388" r:id="rId10"/>
    <p:sldId id="382" r:id="rId11"/>
    <p:sldId id="383" r:id="rId12"/>
    <p:sldId id="392" r:id="rId13"/>
    <p:sldId id="384" r:id="rId14"/>
    <p:sldId id="385" r:id="rId15"/>
    <p:sldId id="397" r:id="rId16"/>
    <p:sldId id="398" r:id="rId17"/>
    <p:sldId id="399" r:id="rId18"/>
    <p:sldId id="391" r:id="rId19"/>
    <p:sldId id="390" r:id="rId20"/>
    <p:sldId id="424" r:id="rId21"/>
    <p:sldId id="400" r:id="rId22"/>
    <p:sldId id="373" r:id="rId23"/>
    <p:sldId id="446" r:id="rId24"/>
    <p:sldId id="379" r:id="rId25"/>
    <p:sldId id="386" r:id="rId26"/>
    <p:sldId id="393" r:id="rId27"/>
    <p:sldId id="372" r:id="rId28"/>
    <p:sldId id="425" r:id="rId29"/>
    <p:sldId id="445" r:id="rId30"/>
    <p:sldId id="380" r:id="rId31"/>
    <p:sldId id="447" r:id="rId32"/>
    <p:sldId id="394" r:id="rId33"/>
    <p:sldId id="375" r:id="rId34"/>
    <p:sldId id="381" r:id="rId35"/>
    <p:sldId id="376" r:id="rId36"/>
    <p:sldId id="444" r:id="rId37"/>
    <p:sldId id="396" r:id="rId38"/>
    <p:sldId id="404" r:id="rId39"/>
    <p:sldId id="405" r:id="rId40"/>
    <p:sldId id="406" r:id="rId41"/>
    <p:sldId id="407" r:id="rId42"/>
    <p:sldId id="416" r:id="rId43"/>
    <p:sldId id="417" r:id="rId44"/>
    <p:sldId id="422" r:id="rId45"/>
    <p:sldId id="420" r:id="rId46"/>
    <p:sldId id="426" r:id="rId47"/>
    <p:sldId id="423" r:id="rId48"/>
    <p:sldId id="419" r:id="rId49"/>
    <p:sldId id="421" r:id="rId50"/>
    <p:sldId id="415" r:id="rId51"/>
    <p:sldId id="418" r:id="rId52"/>
    <p:sldId id="395" r:id="rId53"/>
    <p:sldId id="432" r:id="rId54"/>
    <p:sldId id="431" r:id="rId55"/>
    <p:sldId id="427" r:id="rId56"/>
    <p:sldId id="435" r:id="rId57"/>
    <p:sldId id="403" r:id="rId58"/>
    <p:sldId id="429" r:id="rId59"/>
    <p:sldId id="430" r:id="rId60"/>
    <p:sldId id="428" r:id="rId61"/>
    <p:sldId id="436" r:id="rId62"/>
    <p:sldId id="437" r:id="rId63"/>
    <p:sldId id="438" r:id="rId64"/>
    <p:sldId id="439" r:id="rId65"/>
    <p:sldId id="443" r:id="rId66"/>
    <p:sldId id="440" r:id="rId67"/>
    <p:sldId id="441" r:id="rId68"/>
    <p:sldId id="448" r:id="rId69"/>
    <p:sldId id="449" r:id="rId70"/>
    <p:sldId id="442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A6"/>
    <a:srgbClr val="F30C1A"/>
    <a:srgbClr val="45546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0"/>
    <p:restoredTop sz="94690"/>
  </p:normalViewPr>
  <p:slideViewPr>
    <p:cSldViewPr snapToGrid="0" snapToObjects="1">
      <p:cViewPr>
        <p:scale>
          <a:sx n="98" d="100"/>
          <a:sy n="98" d="100"/>
        </p:scale>
        <p:origin x="624" y="21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57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12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10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38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15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81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99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12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72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08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3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25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30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87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7484D8-9EA4-D248-98EE-75F521D80C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934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3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71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76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7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80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71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68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6246" y="316502"/>
            <a:ext cx="9144000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3138" y="1098977"/>
            <a:ext cx="9144000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This is the subtitle</a:t>
            </a:r>
          </a:p>
        </p:txBody>
      </p:sp>
    </p:spTree>
    <p:extLst>
      <p:ext uri="{BB962C8B-B14F-4D97-AF65-F5344CB8AC3E}">
        <p14:creationId xmlns:p14="http://schemas.microsoft.com/office/powerpoint/2010/main" val="2369686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AADE4-D659-5645-934E-4E1842CBE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CF6FC-F63F-184C-8F67-EEB3F3F73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31675-4BE3-5C4E-A520-573F2239C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1E9E35-433A-654A-BF3F-6E871C797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C429BE-72E0-6349-A8FF-652B4580E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91CB5C-2745-E149-97D3-3B3CA71C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AF8E4E-DF52-6B41-9E88-5784016A4F14}" type="datetimeFigureOut">
              <a:rPr lang="en-US" smtClean="0"/>
              <a:t>7/11/19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F21370-4C2F-124D-9B94-8A73297D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2DB52-F0E8-EF41-862F-2762D7C40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05853C-BADC-164B-B0CE-F74FA7AB9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85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463BE-1D46-DE4C-8801-7FD509678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70641-23BC-8C4E-B58D-F0DDDE561B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AF8E4E-DF52-6B41-9E88-5784016A4F14}" type="datetimeFigureOut">
              <a:rPr lang="en-US" smtClean="0"/>
              <a:t>7/11/19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7809E-0804-0E41-AC03-467AC84C4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84D00-710A-074C-BACA-C21C9B6BC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05853C-BADC-164B-B0CE-F74FA7AB9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98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816490-1B87-F644-A685-720A4E83D9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AF8E4E-DF52-6B41-9E88-5784016A4F14}" type="datetimeFigureOut">
              <a:rPr lang="en-US" smtClean="0"/>
              <a:t>7/11/19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CC53B4-A1F9-B246-9724-ED3CD333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2B04B-D8C5-754B-AACA-DFD246F3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05853C-BADC-164B-B0CE-F74FA7AB9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40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0218-5ED0-0346-92A0-2A9842D3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31FAF-9033-114F-B02C-2B28061CF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4400B-D5BF-3A47-8E7A-F6E0BAF96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6087F-BB4D-224D-96A2-2D3C6C8082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AF8E4E-DF52-6B41-9E88-5784016A4F14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BC925-698E-C549-84F9-60AF2AC72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2FD5B-05FB-874C-A380-A7CB5BF3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05853C-BADC-164B-B0CE-F74FA7AB9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65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D2247-8E22-844F-AAE2-0F2E7A2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C3D6C1-1367-FC4B-B34C-933B1651B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86CF9-ED29-BD44-A65B-420520CB3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A5A15-046D-2449-B6A4-4BE0A9CA99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AF8E4E-DF52-6B41-9E88-5784016A4F14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02EE3-AEB6-7A49-942D-94E85C09F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AFB6B-021F-5240-9A5D-DC790790F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05853C-BADC-164B-B0CE-F74FA7AB9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79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876F-6C7A-5148-9831-4ADA1713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00F78A-FB78-DF47-9E69-C42B04B2D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47C45-351E-6742-9E4A-1855D792E4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AF8E4E-DF52-6B41-9E88-5784016A4F14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61135-828C-E541-94C0-F8EE2E7A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3ABC8-7270-9D4D-BAC3-346552235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05853C-BADC-164B-B0CE-F74FA7AB9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15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D22694-79E2-1442-9994-A6FA708A31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D00C0-931C-0646-ADDB-6F03160ED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AD3CB-A143-854E-A85B-2CA710BC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AF8E4E-DF52-6B41-9E88-5784016A4F14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DD9E1-16BD-114B-BC1D-9A40556E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8EAFC-6CC8-5A4E-A724-32B81059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05853C-BADC-164B-B0CE-F74FA7AB9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20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50FEF50-9462-B643-9E20-0FA4C6F96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6350"/>
            <a:ext cx="12192000" cy="50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61B3B9-37C0-7E41-9675-A59362D2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138" y="390974"/>
            <a:ext cx="11324412" cy="69170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308DA4-F9BA-C740-8F8D-27B88CC33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7058" y="6438411"/>
            <a:ext cx="962891" cy="365125"/>
          </a:xfrm>
          <a:prstGeom prst="rect">
            <a:avLst/>
          </a:prstGeom>
        </p:spPr>
        <p:txBody>
          <a:bodyPr/>
          <a:lstStyle>
            <a:lvl1pPr algn="r">
              <a:defRPr sz="1600" b="0" i="0">
                <a:solidFill>
                  <a:schemeClr val="bg1"/>
                </a:solidFill>
                <a:latin typeface="Avenir Light" panose="020B0402020203020204" pitchFamily="34" charset="77"/>
              </a:defRPr>
            </a:lvl1pPr>
          </a:lstStyle>
          <a:p>
            <a:fld id="{F1EDEBDA-D542-3847-9B22-9AD0F7AC0F5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01C5E-F0DB-CE45-AE27-6852D4EE574F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5">
            <a:extLst>
              <a:ext uri="{FF2B5EF4-FFF2-40B4-BE49-F238E27FC236}">
                <a16:creationId xmlns:a16="http://schemas.microsoft.com/office/drawing/2014/main" id="{CED09340-ED24-C44A-B3C4-D3E5E0EC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1291" y="6438411"/>
            <a:ext cx="1813409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Avenir Light" panose="020B0402020203020204" pitchFamily="34" charset="77"/>
              </a:defRPr>
            </a:lvl1pPr>
          </a:lstStyle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A5D8DE47-4627-4B4C-8B93-44C97A442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6300" y="6438411"/>
            <a:ext cx="8545146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Avenir Light" panose="020B0402020203020204" pitchFamily="34" charset="77"/>
              </a:defRPr>
            </a:lvl1pPr>
          </a:lstStyle>
          <a:p>
            <a:r>
              <a:rPr lang="en-US"/>
              <a:t>QuTech Seminar: Traffic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53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EB87F6-9214-6440-8FD2-4FC0CCF68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333163" cy="5053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7348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FD04-F7CC-944F-BC8A-AF221AB94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0F134-CEE5-DD4C-9B14-47401EF62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1FD73-3F1C-714C-A746-95F51C1B99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AF8E4E-DF52-6B41-9E88-5784016A4F14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A938C-B148-0244-8280-78FEC76B2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EF867-445A-2F41-800C-FE62D4078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05853C-BADC-164B-B0CE-F74FA7AB9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26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FF93-15C0-F340-87FE-6DBA35F8A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9EC76-CC61-4E45-9426-2B226CD02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9AD01-AD74-F74E-AA6E-F0DB1DE87A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AF8E4E-DF52-6B41-9E88-5784016A4F14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CCD0B-0DB1-2649-97EA-B36C99CD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56CCD-4D74-D145-8B16-B72010C8F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05853C-BADC-164B-B0CE-F74FA7AB9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00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CA78-87CF-C14A-A128-D1ECF6B14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F8BD2-1D26-734E-A8B5-50F0E6E76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D5155-03CC-ED47-9E15-51F208C59B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AF8E4E-DF52-6B41-9E88-5784016A4F14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DED2E-6FEA-CB4E-8BD7-3AD39F245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5B1A-A174-0E48-8E16-AE54D7C39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05853C-BADC-164B-B0CE-F74FA7AB9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18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1DE3D-A16B-C649-9608-AA23AA7DC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0295C-4768-1C4B-A625-C8879F4E45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62F69-120E-8B48-98C9-DFF28889D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5694D-6B00-444F-9BB2-1823C7A34F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AF8E4E-DF52-6B41-9E88-5784016A4F14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81758-B199-1148-9BD7-9D2DD0E5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01384-92B7-0C46-ABB9-B6BB6A89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05853C-BADC-164B-B0CE-F74FA7AB9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3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503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venir Light" panose="020B04020202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Light" panose="020B04020202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Light" panose="020B04020202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Light" panose="020B04020202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Light" panose="020B04020202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11-Jul-2019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58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588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draft-kaws-qirg-advent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21AA4B-A193-0543-8EC8-BC7E9FB02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317" y="53787"/>
            <a:ext cx="11148982" cy="1271261"/>
          </a:xfrm>
        </p:spPr>
        <p:txBody>
          <a:bodyPr>
            <a:normAutofit/>
          </a:bodyPr>
          <a:lstStyle/>
          <a:p>
            <a:r>
              <a:rPr lang="en-US" sz="4900" dirty="0"/>
              <a:t>Traffic Engineering (TE)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F5EBD80-84E5-0046-98A9-AEC96BE0AF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QuTech, Delft</a:t>
            </a:r>
          </a:p>
          <a:p>
            <a:r>
              <a:rPr lang="en-US" sz="1800" dirty="0"/>
              <a:t>© Bruno Rijsman, </a:t>
            </a:r>
            <a:r>
              <a:rPr lang="en-US" sz="1800" dirty="0" err="1"/>
              <a:t>brunorijsman@gmail.com</a:t>
            </a:r>
            <a:r>
              <a:rPr lang="en-US" sz="1800" dirty="0"/>
              <a:t>, 11July 2019 v1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A3F02-2A5D-BE4D-A072-F2687601F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807" y="6062828"/>
            <a:ext cx="1656105" cy="57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1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 discovery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0768AF-57D0-9843-B85A-D0D1014B5955}"/>
              </a:ext>
            </a:extLst>
          </p:cNvPr>
          <p:cNvCxnSpPr>
            <a:cxnSpLocks/>
          </p:cNvCxnSpPr>
          <p:nvPr/>
        </p:nvCxnSpPr>
        <p:spPr>
          <a:xfrm>
            <a:off x="3980951" y="3157955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67FBFC-7DD2-0B48-B336-6E5FC29A4182}"/>
              </a:ext>
            </a:extLst>
          </p:cNvPr>
          <p:cNvCxnSpPr>
            <a:cxnSpLocks/>
          </p:cNvCxnSpPr>
          <p:nvPr/>
        </p:nvCxnSpPr>
        <p:spPr>
          <a:xfrm>
            <a:off x="4000472" y="4198468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B010779-BC3A-D943-9B30-B2336EF88212}"/>
              </a:ext>
            </a:extLst>
          </p:cNvPr>
          <p:cNvCxnSpPr>
            <a:cxnSpLocks/>
          </p:cNvCxnSpPr>
          <p:nvPr/>
        </p:nvCxnSpPr>
        <p:spPr>
          <a:xfrm>
            <a:off x="7313907" y="3171094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E5144CA-CD00-0746-AE54-15BF9A6DC06C}"/>
              </a:ext>
            </a:extLst>
          </p:cNvPr>
          <p:cNvSpPr/>
          <p:nvPr/>
        </p:nvSpPr>
        <p:spPr>
          <a:xfrm>
            <a:off x="7812350" y="3957676"/>
            <a:ext cx="3738591" cy="80204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RSVP / Segment routing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Resource reservation protocol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4AA02E-923E-F541-B96E-4D6D49B6335E}"/>
              </a:ext>
            </a:extLst>
          </p:cNvPr>
          <p:cNvSpPr/>
          <p:nvPr/>
        </p:nvSpPr>
        <p:spPr>
          <a:xfrm>
            <a:off x="476286" y="1314052"/>
            <a:ext cx="3738591" cy="106243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ISIS-TE / OSPF-TE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Intermediate System to Intermediate System </a:t>
            </a:r>
            <a:br>
              <a:rPr lang="en-US" sz="1000" dirty="0">
                <a:latin typeface="Avenir Book" panose="02000503020000020003" pitchFamily="2" charset="0"/>
              </a:rPr>
            </a:br>
            <a:r>
              <a:rPr lang="en-US" sz="1000" dirty="0">
                <a:latin typeface="Avenir Book" panose="02000503020000020003" pitchFamily="2" charset="0"/>
              </a:rPr>
              <a:t>or Open Shortest Path First</a:t>
            </a:r>
            <a:br>
              <a:rPr lang="en-US" sz="1000" dirty="0">
                <a:latin typeface="Avenir Book" panose="02000503020000020003" pitchFamily="2" charset="0"/>
              </a:rPr>
            </a:br>
            <a:r>
              <a:rPr lang="en-US" sz="1000" dirty="0">
                <a:latin typeface="Avenir Book" panose="02000503020000020003" pitchFamily="2" charset="0"/>
              </a:rPr>
              <a:t> with Traffic Engineering Extensions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E12FBD4-B4EC-D641-9EE9-8E8E7BE83B9A}"/>
              </a:ext>
            </a:extLst>
          </p:cNvPr>
          <p:cNvSpPr/>
          <p:nvPr/>
        </p:nvSpPr>
        <p:spPr>
          <a:xfrm>
            <a:off x="710213" y="2719789"/>
            <a:ext cx="3270738" cy="89677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Network topology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Available resources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F148A3B-AFEC-2B4D-8C14-1C0F863E76F7}"/>
              </a:ext>
            </a:extLst>
          </p:cNvPr>
          <p:cNvSpPr/>
          <p:nvPr/>
        </p:nvSpPr>
        <p:spPr>
          <a:xfrm>
            <a:off x="710213" y="3740107"/>
            <a:ext cx="3270738" cy="896779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Traffic demand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Other constraints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DC51E00-8B91-C142-A4AB-301F603A1EE5}"/>
              </a:ext>
            </a:extLst>
          </p:cNvPr>
          <p:cNvSpPr/>
          <p:nvPr/>
        </p:nvSpPr>
        <p:spPr>
          <a:xfrm>
            <a:off x="7812350" y="2719347"/>
            <a:ext cx="3738591" cy="896779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Optimal routes for paths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C5D602-B8E2-5C44-8975-054F1855277E}"/>
              </a:ext>
            </a:extLst>
          </p:cNvPr>
          <p:cNvCxnSpPr>
            <a:cxnSpLocks/>
          </p:cNvCxnSpPr>
          <p:nvPr/>
        </p:nvCxnSpPr>
        <p:spPr>
          <a:xfrm>
            <a:off x="9669166" y="3611845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37D1C4-3DFB-9F45-BB19-43957112377B}"/>
              </a:ext>
            </a:extLst>
          </p:cNvPr>
          <p:cNvCxnSpPr>
            <a:cxnSpLocks/>
          </p:cNvCxnSpPr>
          <p:nvPr/>
        </p:nvCxnSpPr>
        <p:spPr>
          <a:xfrm>
            <a:off x="9669166" y="4764030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BF50EE3-7D91-DB43-9DA0-B85BB38E6BFA}"/>
              </a:ext>
            </a:extLst>
          </p:cNvPr>
          <p:cNvCxnSpPr>
            <a:cxnSpLocks/>
          </p:cNvCxnSpPr>
          <p:nvPr/>
        </p:nvCxnSpPr>
        <p:spPr>
          <a:xfrm>
            <a:off x="2345581" y="2376482"/>
            <a:ext cx="0" cy="345831"/>
          </a:xfrm>
          <a:prstGeom prst="line">
            <a:avLst/>
          </a:prstGeom>
          <a:ln w="38100" cap="rnd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3C5FC2-A2F1-FB42-BD6B-1C3288921A44}"/>
              </a:ext>
            </a:extLst>
          </p:cNvPr>
          <p:cNvSpPr/>
          <p:nvPr/>
        </p:nvSpPr>
        <p:spPr>
          <a:xfrm>
            <a:off x="474834" y="5005898"/>
            <a:ext cx="3738591" cy="10624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NetFlow / IPFIX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Manual configuration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2A99ED5-8E3C-1048-8F1F-1ABEA1585E1B}"/>
              </a:ext>
            </a:extLst>
          </p:cNvPr>
          <p:cNvCxnSpPr>
            <a:cxnSpLocks/>
          </p:cNvCxnSpPr>
          <p:nvPr/>
        </p:nvCxnSpPr>
        <p:spPr>
          <a:xfrm flipV="1">
            <a:off x="2344129" y="4646479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AA78AF7-82BE-164F-811B-FD8AA1A7BAAE}"/>
              </a:ext>
            </a:extLst>
          </p:cNvPr>
          <p:cNvSpPr/>
          <p:nvPr/>
        </p:nvSpPr>
        <p:spPr>
          <a:xfrm>
            <a:off x="1171978" y="2779488"/>
            <a:ext cx="2344022" cy="40349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0995F36-0DE0-FB4C-B496-BBA724386B32}"/>
              </a:ext>
            </a:extLst>
          </p:cNvPr>
          <p:cNvSpPr/>
          <p:nvPr/>
        </p:nvSpPr>
        <p:spPr>
          <a:xfrm>
            <a:off x="1021836" y="1374416"/>
            <a:ext cx="733926" cy="43608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2714845-6E2E-5A49-AD5F-41563E2CFFD7}"/>
              </a:ext>
            </a:extLst>
          </p:cNvPr>
          <p:cNvSpPr/>
          <p:nvPr/>
        </p:nvSpPr>
        <p:spPr>
          <a:xfrm>
            <a:off x="2251392" y="1371003"/>
            <a:ext cx="968325" cy="43608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DB9909-B355-7C41-AEC1-072D81B8D64F}"/>
              </a:ext>
            </a:extLst>
          </p:cNvPr>
          <p:cNvSpPr/>
          <p:nvPr/>
        </p:nvSpPr>
        <p:spPr>
          <a:xfrm>
            <a:off x="4465421" y="2719789"/>
            <a:ext cx="2848486" cy="19149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CSPF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Distributed Constrained Shortest Path First</a:t>
            </a:r>
          </a:p>
          <a:p>
            <a:pPr algn="ctr"/>
            <a:endParaRPr lang="en-US" sz="1000" dirty="0">
              <a:latin typeface="Avenir Book" panose="02000503020000020003" pitchFamily="2" charset="0"/>
            </a:endParaRP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or</a:t>
            </a:r>
          </a:p>
          <a:p>
            <a:pPr algn="ctr"/>
            <a:endParaRPr lang="en-US" sz="1000" dirty="0">
              <a:latin typeface="Avenir Book" panose="02000503020000020003" pitchFamily="2" charset="0"/>
            </a:endParaRP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PCE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Centralized Path Computation Element</a:t>
            </a:r>
          </a:p>
          <a:p>
            <a:pPr algn="ctr"/>
            <a:endParaRPr lang="en-US" sz="1000" dirty="0">
              <a:latin typeface="Avenir Book" panose="02000503020000020003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CCE5A5-5AD8-E448-9541-96271E94943F}"/>
              </a:ext>
            </a:extLst>
          </p:cNvPr>
          <p:cNvSpPr/>
          <p:nvPr/>
        </p:nvSpPr>
        <p:spPr>
          <a:xfrm>
            <a:off x="7812350" y="5121584"/>
            <a:ext cx="3738591" cy="9182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(G)MPLS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(Generalized) Multi-Protocol Label Switching</a:t>
            </a:r>
          </a:p>
        </p:txBody>
      </p:sp>
    </p:spTree>
    <p:extLst>
      <p:ext uri="{BB962C8B-B14F-4D97-AF65-F5344CB8AC3E}">
        <p14:creationId xmlns:p14="http://schemas.microsoft.com/office/powerpoint/2010/main" val="986365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 topology using link-state routing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E87BE6-772A-264E-A9CA-B6BC1EE96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536240" cy="50530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There are two widely used link-state routing protocols: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Shortest Path First (OSPF)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Intermediate System to Intermediate System (ISIS)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are very similar. Each router: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Discovers direct neighbors (“adjacencies”) using hello packets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Summarizes all adjacencies in a link-state packet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Reliably floods its own link-state packet to all other routers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Stores the link-state packets from all other routers in a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Constructs the topology of the network from the link-state database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51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1459C35-3A9A-B849-BD27-53A008DC7E92}"/>
              </a:ext>
            </a:extLst>
          </p:cNvPr>
          <p:cNvSpPr/>
          <p:nvPr/>
        </p:nvSpPr>
        <p:spPr>
          <a:xfrm>
            <a:off x="5126717" y="2403231"/>
            <a:ext cx="5025447" cy="24266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37160" rIns="0" rtlCol="0" anchor="t" anchorCtr="0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Link-state packet originated by R5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state packet reports adjacencies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1F33CA-81F1-D044-924E-BF420299D151}"/>
              </a:ext>
            </a:extLst>
          </p:cNvPr>
          <p:cNvSpPr/>
          <p:nvPr/>
        </p:nvSpPr>
        <p:spPr>
          <a:xfrm>
            <a:off x="1001220" y="2199130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8CFA04-D223-6244-A8EE-8ECE33A47EDB}"/>
              </a:ext>
            </a:extLst>
          </p:cNvPr>
          <p:cNvSpPr/>
          <p:nvPr/>
        </p:nvSpPr>
        <p:spPr>
          <a:xfrm>
            <a:off x="2126636" y="2199130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B75321-43B5-394A-8CAA-77FDB59DE34C}"/>
              </a:ext>
            </a:extLst>
          </p:cNvPr>
          <p:cNvSpPr/>
          <p:nvPr/>
        </p:nvSpPr>
        <p:spPr>
          <a:xfrm>
            <a:off x="3252052" y="2199130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C7919A-522B-8543-8E6B-2402D730FC22}"/>
              </a:ext>
            </a:extLst>
          </p:cNvPr>
          <p:cNvSpPr/>
          <p:nvPr/>
        </p:nvSpPr>
        <p:spPr>
          <a:xfrm>
            <a:off x="1001220" y="3411141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A5DBCF-D0B8-894E-808E-97A7B8737F2E}"/>
              </a:ext>
            </a:extLst>
          </p:cNvPr>
          <p:cNvSpPr/>
          <p:nvPr/>
        </p:nvSpPr>
        <p:spPr>
          <a:xfrm>
            <a:off x="2126636" y="3411141"/>
            <a:ext cx="604841" cy="60484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44D6785-23C8-C04A-A5D5-3122F9DF36DD}"/>
              </a:ext>
            </a:extLst>
          </p:cNvPr>
          <p:cNvSpPr/>
          <p:nvPr/>
        </p:nvSpPr>
        <p:spPr>
          <a:xfrm>
            <a:off x="3252052" y="3411141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37D544-B0FC-074B-8BC5-FA60EC972E42}"/>
              </a:ext>
            </a:extLst>
          </p:cNvPr>
          <p:cNvSpPr/>
          <p:nvPr/>
        </p:nvSpPr>
        <p:spPr>
          <a:xfrm>
            <a:off x="1001220" y="4623152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0AFF72-DC2F-BB45-878E-EEA6D0870D33}"/>
              </a:ext>
            </a:extLst>
          </p:cNvPr>
          <p:cNvSpPr/>
          <p:nvPr/>
        </p:nvSpPr>
        <p:spPr>
          <a:xfrm>
            <a:off x="2126636" y="4623152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A08DF8-D38C-3240-A078-9A6A00F6824C}"/>
              </a:ext>
            </a:extLst>
          </p:cNvPr>
          <p:cNvSpPr/>
          <p:nvPr/>
        </p:nvSpPr>
        <p:spPr>
          <a:xfrm>
            <a:off x="3252052" y="4623152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D47E5F-28FF-E64D-8BDD-0D4E2EDF7356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1303641" y="2803971"/>
            <a:ext cx="0" cy="60717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5FE29C-07B4-6242-8035-4AE269C29E21}"/>
              </a:ext>
            </a:extLst>
          </p:cNvPr>
          <p:cNvCxnSpPr>
            <a:cxnSpLocks/>
            <a:stCxn id="15" idx="0"/>
            <a:endCxn id="12" idx="4"/>
          </p:cNvCxnSpPr>
          <p:nvPr/>
        </p:nvCxnSpPr>
        <p:spPr>
          <a:xfrm flipV="1">
            <a:off x="2429057" y="4015982"/>
            <a:ext cx="0" cy="60717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0E24F9-72C8-5F49-91F6-5DB16B09BB2F}"/>
              </a:ext>
            </a:extLst>
          </p:cNvPr>
          <p:cNvCxnSpPr>
            <a:cxnSpLocks/>
            <a:stCxn id="12" idx="0"/>
            <a:endCxn id="9" idx="4"/>
          </p:cNvCxnSpPr>
          <p:nvPr/>
        </p:nvCxnSpPr>
        <p:spPr>
          <a:xfrm flipV="1">
            <a:off x="2429057" y="2803971"/>
            <a:ext cx="0" cy="60717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690D3-8C24-8644-A3E0-0166AA7EBE9B}"/>
              </a:ext>
            </a:extLst>
          </p:cNvPr>
          <p:cNvCxnSpPr>
            <a:cxnSpLocks/>
            <a:stCxn id="13" idx="1"/>
            <a:endCxn id="9" idx="5"/>
          </p:cNvCxnSpPr>
          <p:nvPr/>
        </p:nvCxnSpPr>
        <p:spPr>
          <a:xfrm flipH="1" flipV="1">
            <a:off x="2642900" y="2715394"/>
            <a:ext cx="697729" cy="78432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5A9C9C-BDDC-0143-BCC6-0F1A4D9374AD}"/>
              </a:ext>
            </a:extLst>
          </p:cNvPr>
          <p:cNvCxnSpPr>
            <a:cxnSpLocks/>
            <a:stCxn id="13" idx="0"/>
            <a:endCxn id="10" idx="4"/>
          </p:cNvCxnSpPr>
          <p:nvPr/>
        </p:nvCxnSpPr>
        <p:spPr>
          <a:xfrm flipV="1">
            <a:off x="3554473" y="2803971"/>
            <a:ext cx="0" cy="60717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76FCF62-C71B-7D47-A494-7523F152B304}"/>
              </a:ext>
            </a:extLst>
          </p:cNvPr>
          <p:cNvCxnSpPr>
            <a:cxnSpLocks/>
            <a:stCxn id="15" idx="7"/>
            <a:endCxn id="13" idx="3"/>
          </p:cNvCxnSpPr>
          <p:nvPr/>
        </p:nvCxnSpPr>
        <p:spPr>
          <a:xfrm flipV="1">
            <a:off x="2642900" y="3927405"/>
            <a:ext cx="697729" cy="78432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26DB45C-2524-E74B-8EF8-277990755042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2731477" y="4925573"/>
            <a:ext cx="520575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D908C4-6140-9544-876B-139CB2DE848E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3554473" y="4015982"/>
            <a:ext cx="0" cy="60717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57BF53-328C-5146-B682-DBC2A2A6D1E2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1606062" y="3713562"/>
            <a:ext cx="520574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95F2708-3F2D-E743-A647-96F96EBA6D1D}"/>
              </a:ext>
            </a:extLst>
          </p:cNvPr>
          <p:cNvCxnSpPr>
            <a:cxnSpLocks/>
            <a:stCxn id="9" idx="3"/>
            <a:endCxn id="11" idx="7"/>
          </p:cNvCxnSpPr>
          <p:nvPr/>
        </p:nvCxnSpPr>
        <p:spPr>
          <a:xfrm flipH="1">
            <a:off x="1517484" y="2715394"/>
            <a:ext cx="697729" cy="78432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D97376-3D77-1546-ADAC-133C16044E4D}"/>
              </a:ext>
            </a:extLst>
          </p:cNvPr>
          <p:cNvCxnSpPr>
            <a:cxnSpLocks/>
            <a:stCxn id="14" idx="0"/>
            <a:endCxn id="11" idx="4"/>
          </p:cNvCxnSpPr>
          <p:nvPr/>
        </p:nvCxnSpPr>
        <p:spPr>
          <a:xfrm flipV="1">
            <a:off x="1303641" y="4015982"/>
            <a:ext cx="0" cy="60717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F8294D8-4CB3-0F48-9AE7-4AC692E63788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>
            <a:off x="1606061" y="4925573"/>
            <a:ext cx="520575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EC39729-72EA-6140-A81C-23EA4C768A18}"/>
              </a:ext>
            </a:extLst>
          </p:cNvPr>
          <p:cNvCxnSpPr>
            <a:cxnSpLocks/>
            <a:stCxn id="10" idx="3"/>
            <a:endCxn id="12" idx="7"/>
          </p:cNvCxnSpPr>
          <p:nvPr/>
        </p:nvCxnSpPr>
        <p:spPr>
          <a:xfrm flipH="1">
            <a:off x="2642900" y="2715394"/>
            <a:ext cx="697729" cy="78432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104504AA-B774-B24F-A6EB-BFAA0A83E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92145"/>
              </p:ext>
            </p:extLst>
          </p:nvPr>
        </p:nvGraphicFramePr>
        <p:xfrm>
          <a:off x="5393250" y="3107556"/>
          <a:ext cx="2554991" cy="14833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17858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1137133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venir Book" panose="02000503020000020003" pitchFamily="2" charset="0"/>
                        </a:rPr>
                        <a:t>Adjacency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venir Book" panose="02000503020000020003" pitchFamily="2" charset="0"/>
                        </a:rPr>
                        <a:t>Metric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Book" panose="02000503020000020003" pitchFamily="2" charset="0"/>
                        </a:rPr>
                        <a:t>R3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Book" panose="02000503020000020003" pitchFamily="2" charset="0"/>
                        </a:rPr>
                        <a:t>10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340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Book" panose="02000503020000020003" pitchFamily="2" charset="0"/>
                        </a:rPr>
                        <a:t>R4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Book" panose="02000503020000020003" pitchFamily="2" charset="0"/>
                        </a:rPr>
                        <a:t>10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Book" panose="02000503020000020003" pitchFamily="2" charset="0"/>
                        </a:rPr>
                        <a:t>R8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Book" panose="02000503020000020003" pitchFamily="2" charset="0"/>
                        </a:rPr>
                        <a:t>10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7120"/>
                  </a:ext>
                </a:extLst>
              </a:tr>
            </a:tbl>
          </a:graphicData>
        </a:graphic>
      </p:graphicFrame>
      <p:grpSp>
        <p:nvGrpSpPr>
          <p:cNvPr id="69" name="Group 68">
            <a:extLst>
              <a:ext uri="{FF2B5EF4-FFF2-40B4-BE49-F238E27FC236}">
                <a16:creationId xmlns:a16="http://schemas.microsoft.com/office/drawing/2014/main" id="{3BC34881-3A4E-3042-88AF-1718264B1B2C}"/>
              </a:ext>
            </a:extLst>
          </p:cNvPr>
          <p:cNvGrpSpPr/>
          <p:nvPr/>
        </p:nvGrpSpPr>
        <p:grpSpPr>
          <a:xfrm>
            <a:off x="8347267" y="3076485"/>
            <a:ext cx="1439750" cy="1514431"/>
            <a:chOff x="8432814" y="2551905"/>
            <a:chExt cx="2544122" cy="2676088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8DF0998-B45F-F04C-9E58-F4CC27C49EFF}"/>
                </a:ext>
              </a:extLst>
            </p:cNvPr>
            <p:cNvSpPr/>
            <p:nvPr/>
          </p:nvSpPr>
          <p:spPr>
            <a:xfrm>
              <a:off x="10372095" y="2551905"/>
              <a:ext cx="604841" cy="6048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R3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74B1795-F380-7341-9A7F-90380C8AF67E}"/>
                </a:ext>
              </a:extLst>
            </p:cNvPr>
            <p:cNvSpPr/>
            <p:nvPr/>
          </p:nvSpPr>
          <p:spPr>
            <a:xfrm>
              <a:off x="8432814" y="3411141"/>
              <a:ext cx="604841" cy="6048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R4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4CF5020-5DCB-5F46-9126-4D64BE7446CD}"/>
                </a:ext>
              </a:extLst>
            </p:cNvPr>
            <p:cNvSpPr/>
            <p:nvPr/>
          </p:nvSpPr>
          <p:spPr>
            <a:xfrm>
              <a:off x="9558230" y="3411141"/>
              <a:ext cx="604841" cy="60484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R5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5C954CA-BB0E-E64F-8288-807EF4EEE01C}"/>
                </a:ext>
              </a:extLst>
            </p:cNvPr>
            <p:cNvSpPr/>
            <p:nvPr/>
          </p:nvSpPr>
          <p:spPr>
            <a:xfrm>
              <a:off x="9558230" y="4623152"/>
              <a:ext cx="604841" cy="6048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R8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DF3D173-CA0B-B544-9EBE-A6464E22B149}"/>
                </a:ext>
              </a:extLst>
            </p:cNvPr>
            <p:cNvCxnSpPr>
              <a:cxnSpLocks/>
              <a:stCxn id="59" idx="0"/>
              <a:endCxn id="58" idx="4"/>
            </p:cNvCxnSpPr>
            <p:nvPr/>
          </p:nvCxnSpPr>
          <p:spPr>
            <a:xfrm flipV="1">
              <a:off x="9860651" y="4015982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D43DD3-CE6D-D348-9BD6-9012DF421274}"/>
                </a:ext>
              </a:extLst>
            </p:cNvPr>
            <p:cNvCxnSpPr>
              <a:cxnSpLocks/>
              <a:stCxn id="58" idx="2"/>
            </p:cNvCxnSpPr>
            <p:nvPr/>
          </p:nvCxnSpPr>
          <p:spPr>
            <a:xfrm flipH="1">
              <a:off x="9037656" y="3713562"/>
              <a:ext cx="520574" cy="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26F4E23-BB0B-7948-9FD4-BDBB2B2253AD}"/>
                </a:ext>
              </a:extLst>
            </p:cNvPr>
            <p:cNvCxnSpPr>
              <a:cxnSpLocks/>
              <a:stCxn id="56" idx="3"/>
              <a:endCxn id="58" idx="7"/>
            </p:cNvCxnSpPr>
            <p:nvPr/>
          </p:nvCxnSpPr>
          <p:spPr>
            <a:xfrm flipH="1">
              <a:off x="10074494" y="3068169"/>
              <a:ext cx="386178" cy="431549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9C8B6F2-8FC8-6744-A7A0-7812546A0134}"/>
              </a:ext>
            </a:extLst>
          </p:cNvPr>
          <p:cNvCxnSpPr>
            <a:cxnSpLocks/>
          </p:cNvCxnSpPr>
          <p:nvPr/>
        </p:nvCxnSpPr>
        <p:spPr>
          <a:xfrm flipH="1">
            <a:off x="2769921" y="2785485"/>
            <a:ext cx="1587416" cy="827379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1C3E9CF-9D1D-4946-B43B-88BF0533C99C}"/>
              </a:ext>
            </a:extLst>
          </p:cNvPr>
          <p:cNvCxnSpPr>
            <a:cxnSpLocks/>
          </p:cNvCxnSpPr>
          <p:nvPr/>
        </p:nvCxnSpPr>
        <p:spPr>
          <a:xfrm flipH="1">
            <a:off x="4339025" y="2773762"/>
            <a:ext cx="787692" cy="728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ysDot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562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flooding of link-state packets (LSPs)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AAB843-D1DE-9743-9318-67B7ADB54CBF}"/>
              </a:ext>
            </a:extLst>
          </p:cNvPr>
          <p:cNvGrpSpPr/>
          <p:nvPr/>
        </p:nvGrpSpPr>
        <p:grpSpPr>
          <a:xfrm>
            <a:off x="614854" y="1261878"/>
            <a:ext cx="4395028" cy="4661576"/>
            <a:chOff x="1001220" y="2199130"/>
            <a:chExt cx="2855673" cy="30288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D1F33CA-81F1-D044-924E-BF420299D151}"/>
                </a:ext>
              </a:extLst>
            </p:cNvPr>
            <p:cNvSpPr/>
            <p:nvPr/>
          </p:nvSpPr>
          <p:spPr>
            <a:xfrm>
              <a:off x="1001220" y="2199130"/>
              <a:ext cx="604841" cy="6048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R1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28CFA04-D223-6244-A8EE-8ECE33A47EDB}"/>
                </a:ext>
              </a:extLst>
            </p:cNvPr>
            <p:cNvSpPr/>
            <p:nvPr/>
          </p:nvSpPr>
          <p:spPr>
            <a:xfrm>
              <a:off x="2126636" y="2199130"/>
              <a:ext cx="604841" cy="6048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R2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2B75321-43B5-394A-8CAA-77FDB59DE34C}"/>
                </a:ext>
              </a:extLst>
            </p:cNvPr>
            <p:cNvSpPr/>
            <p:nvPr/>
          </p:nvSpPr>
          <p:spPr>
            <a:xfrm>
              <a:off x="3252052" y="2199130"/>
              <a:ext cx="604841" cy="6048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R3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AC7919A-522B-8543-8E6B-2402D730FC22}"/>
                </a:ext>
              </a:extLst>
            </p:cNvPr>
            <p:cNvSpPr/>
            <p:nvPr/>
          </p:nvSpPr>
          <p:spPr>
            <a:xfrm>
              <a:off x="1001220" y="3411141"/>
              <a:ext cx="604841" cy="6048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R4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3A5DBCF-D0B8-894E-808E-97A7B8737F2E}"/>
                </a:ext>
              </a:extLst>
            </p:cNvPr>
            <p:cNvSpPr/>
            <p:nvPr/>
          </p:nvSpPr>
          <p:spPr>
            <a:xfrm>
              <a:off x="2126636" y="3411141"/>
              <a:ext cx="604841" cy="604841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R5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44D6785-23C8-C04A-A5D5-3122F9DF36DD}"/>
                </a:ext>
              </a:extLst>
            </p:cNvPr>
            <p:cNvSpPr/>
            <p:nvPr/>
          </p:nvSpPr>
          <p:spPr>
            <a:xfrm>
              <a:off x="3252052" y="3411141"/>
              <a:ext cx="604841" cy="6048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R6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337D544-B0FC-074B-8BC5-FA60EC972E42}"/>
                </a:ext>
              </a:extLst>
            </p:cNvPr>
            <p:cNvSpPr/>
            <p:nvPr/>
          </p:nvSpPr>
          <p:spPr>
            <a:xfrm>
              <a:off x="1001220" y="4623152"/>
              <a:ext cx="604841" cy="6048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R7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A0AFF72-DC2F-BB45-878E-EEA6D0870D33}"/>
                </a:ext>
              </a:extLst>
            </p:cNvPr>
            <p:cNvSpPr/>
            <p:nvPr/>
          </p:nvSpPr>
          <p:spPr>
            <a:xfrm>
              <a:off x="2126636" y="4623152"/>
              <a:ext cx="604841" cy="6048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R8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FA08DF8-D38C-3240-A078-9A6A00F6824C}"/>
                </a:ext>
              </a:extLst>
            </p:cNvPr>
            <p:cNvSpPr/>
            <p:nvPr/>
          </p:nvSpPr>
          <p:spPr>
            <a:xfrm>
              <a:off x="3252052" y="4623152"/>
              <a:ext cx="604841" cy="6048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R9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1D47E5F-28FF-E64D-8BDD-0D4E2EDF7356}"/>
                </a:ext>
              </a:extLst>
            </p:cNvPr>
            <p:cNvCxnSpPr>
              <a:cxnSpLocks/>
              <a:stCxn id="11" idx="0"/>
              <a:endCxn id="8" idx="4"/>
            </p:cNvCxnSpPr>
            <p:nvPr/>
          </p:nvCxnSpPr>
          <p:spPr>
            <a:xfrm flipV="1">
              <a:off x="1303641" y="2803971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5FE29C-07B4-6242-8035-4AE269C29E21}"/>
                </a:ext>
              </a:extLst>
            </p:cNvPr>
            <p:cNvCxnSpPr>
              <a:cxnSpLocks/>
              <a:stCxn id="15" idx="0"/>
              <a:endCxn id="12" idx="4"/>
            </p:cNvCxnSpPr>
            <p:nvPr/>
          </p:nvCxnSpPr>
          <p:spPr>
            <a:xfrm flipV="1">
              <a:off x="2429057" y="4015982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0E24F9-72C8-5F49-91F6-5DB16B09BB2F}"/>
                </a:ext>
              </a:extLst>
            </p:cNvPr>
            <p:cNvCxnSpPr>
              <a:cxnSpLocks/>
              <a:stCxn id="12" idx="0"/>
              <a:endCxn id="9" idx="4"/>
            </p:cNvCxnSpPr>
            <p:nvPr/>
          </p:nvCxnSpPr>
          <p:spPr>
            <a:xfrm flipV="1">
              <a:off x="2429057" y="2803971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75690D3-8C24-8644-A3E0-0166AA7EBE9B}"/>
                </a:ext>
              </a:extLst>
            </p:cNvPr>
            <p:cNvCxnSpPr>
              <a:cxnSpLocks/>
              <a:stCxn id="13" idx="1"/>
              <a:endCxn id="9" idx="5"/>
            </p:cNvCxnSpPr>
            <p:nvPr/>
          </p:nvCxnSpPr>
          <p:spPr>
            <a:xfrm flipH="1" flipV="1">
              <a:off x="2642900" y="2715394"/>
              <a:ext cx="697729" cy="784324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5A9C9C-BDDC-0143-BCC6-0F1A4D9374AD}"/>
                </a:ext>
              </a:extLst>
            </p:cNvPr>
            <p:cNvCxnSpPr>
              <a:cxnSpLocks/>
              <a:stCxn id="13" idx="0"/>
              <a:endCxn id="10" idx="4"/>
            </p:cNvCxnSpPr>
            <p:nvPr/>
          </p:nvCxnSpPr>
          <p:spPr>
            <a:xfrm flipV="1">
              <a:off x="3554473" y="2803971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76FCF62-C71B-7D47-A494-7523F152B304}"/>
                </a:ext>
              </a:extLst>
            </p:cNvPr>
            <p:cNvCxnSpPr>
              <a:cxnSpLocks/>
              <a:stCxn id="15" idx="7"/>
              <a:endCxn id="13" idx="3"/>
            </p:cNvCxnSpPr>
            <p:nvPr/>
          </p:nvCxnSpPr>
          <p:spPr>
            <a:xfrm flipV="1">
              <a:off x="2642900" y="3927405"/>
              <a:ext cx="697729" cy="784324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26DB45C-2524-E74B-8EF8-277990755042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>
              <a:off x="2731477" y="4925573"/>
              <a:ext cx="520575" cy="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0D908C4-6140-9544-876B-139CB2DE848E}"/>
                </a:ext>
              </a:extLst>
            </p:cNvPr>
            <p:cNvCxnSpPr>
              <a:cxnSpLocks/>
              <a:stCxn id="16" idx="0"/>
              <a:endCxn id="13" idx="4"/>
            </p:cNvCxnSpPr>
            <p:nvPr/>
          </p:nvCxnSpPr>
          <p:spPr>
            <a:xfrm flipV="1">
              <a:off x="3554473" y="4015982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857BF53-328C-5146-B682-DBC2A2A6D1E2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1606062" y="3713562"/>
              <a:ext cx="520574" cy="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5F2708-3F2D-E743-A647-96F96EBA6D1D}"/>
                </a:ext>
              </a:extLst>
            </p:cNvPr>
            <p:cNvCxnSpPr>
              <a:cxnSpLocks/>
              <a:stCxn id="9" idx="3"/>
              <a:endCxn id="11" idx="7"/>
            </p:cNvCxnSpPr>
            <p:nvPr/>
          </p:nvCxnSpPr>
          <p:spPr>
            <a:xfrm flipH="1">
              <a:off x="1517484" y="2715394"/>
              <a:ext cx="697729" cy="784324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D97376-3D77-1546-ADAC-133C16044E4D}"/>
                </a:ext>
              </a:extLst>
            </p:cNvPr>
            <p:cNvCxnSpPr>
              <a:cxnSpLocks/>
              <a:stCxn id="14" idx="0"/>
              <a:endCxn id="11" idx="4"/>
            </p:cNvCxnSpPr>
            <p:nvPr/>
          </p:nvCxnSpPr>
          <p:spPr>
            <a:xfrm flipV="1">
              <a:off x="1303641" y="4015982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F8294D8-4CB3-0F48-9AE7-4AC692E63788}"/>
                </a:ext>
              </a:extLst>
            </p:cNvPr>
            <p:cNvCxnSpPr>
              <a:cxnSpLocks/>
              <a:stCxn id="15" idx="2"/>
              <a:endCxn id="14" idx="6"/>
            </p:cNvCxnSpPr>
            <p:nvPr/>
          </p:nvCxnSpPr>
          <p:spPr>
            <a:xfrm flipH="1">
              <a:off x="1606061" y="4925573"/>
              <a:ext cx="520575" cy="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EC39729-72EA-6140-A81C-23EA4C768A18}"/>
                </a:ext>
              </a:extLst>
            </p:cNvPr>
            <p:cNvCxnSpPr>
              <a:cxnSpLocks/>
              <a:stCxn id="10" idx="3"/>
              <a:endCxn id="12" idx="7"/>
            </p:cNvCxnSpPr>
            <p:nvPr/>
          </p:nvCxnSpPr>
          <p:spPr>
            <a:xfrm flipH="1">
              <a:off x="2642900" y="2715394"/>
              <a:ext cx="697729" cy="784324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9111602-058B-5D48-810B-130B4BCD810E}"/>
              </a:ext>
            </a:extLst>
          </p:cNvPr>
          <p:cNvCxnSpPr>
            <a:cxnSpLocks/>
          </p:cNvCxnSpPr>
          <p:nvPr/>
        </p:nvCxnSpPr>
        <p:spPr>
          <a:xfrm flipH="1">
            <a:off x="1243014" y="5406934"/>
            <a:ext cx="1168141" cy="0"/>
          </a:xfrm>
          <a:prstGeom prst="line">
            <a:avLst/>
          </a:prstGeom>
          <a:ln w="57150" cap="rnd">
            <a:solidFill>
              <a:schemeClr val="accent4">
                <a:lumMod val="60000"/>
                <a:lumOff val="40000"/>
              </a:schemeClr>
            </a:solidFill>
            <a:head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FF13126-FD9D-9140-8ED1-CDBB9321E83E}"/>
              </a:ext>
            </a:extLst>
          </p:cNvPr>
          <p:cNvCxnSpPr>
            <a:cxnSpLocks/>
          </p:cNvCxnSpPr>
          <p:nvPr/>
        </p:nvCxnSpPr>
        <p:spPr>
          <a:xfrm>
            <a:off x="1080294" y="3592665"/>
            <a:ext cx="1233982" cy="0"/>
          </a:xfrm>
          <a:prstGeom prst="line">
            <a:avLst/>
          </a:prstGeom>
          <a:ln w="57150" cap="rnd">
            <a:solidFill>
              <a:schemeClr val="accent4">
                <a:lumMod val="60000"/>
                <a:lumOff val="4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7E2F65-BF53-DD48-A62C-DFC5C9999308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2812368" y="4058106"/>
            <a:ext cx="0" cy="1399907"/>
          </a:xfrm>
          <a:prstGeom prst="line">
            <a:avLst/>
          </a:prstGeom>
          <a:ln w="57150" cap="rnd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672A9D2-AAF3-8E43-9C5A-499C0D92B87E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812368" y="1727318"/>
            <a:ext cx="0" cy="1399907"/>
          </a:xfrm>
          <a:prstGeom prst="line">
            <a:avLst/>
          </a:prstGeom>
          <a:ln w="57150" cap="rnd">
            <a:solidFill>
              <a:schemeClr val="accent4">
                <a:lumMod val="60000"/>
                <a:lumOff val="4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71E6B06-8F36-8144-8EF2-76F127628002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3141484" y="1703157"/>
            <a:ext cx="1388114" cy="1560392"/>
          </a:xfrm>
          <a:prstGeom prst="line">
            <a:avLst/>
          </a:prstGeom>
          <a:ln w="57150" cap="rnd">
            <a:solidFill>
              <a:schemeClr val="accent4">
                <a:lumMod val="60000"/>
                <a:lumOff val="4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2A57C5D-08C4-BA43-883E-555C59A27FAB}"/>
              </a:ext>
            </a:extLst>
          </p:cNvPr>
          <p:cNvCxnSpPr>
            <a:cxnSpLocks/>
          </p:cNvCxnSpPr>
          <p:nvPr/>
        </p:nvCxnSpPr>
        <p:spPr>
          <a:xfrm>
            <a:off x="3046609" y="2053569"/>
            <a:ext cx="1351706" cy="1519464"/>
          </a:xfrm>
          <a:prstGeom prst="line">
            <a:avLst/>
          </a:prstGeom>
          <a:ln w="57150" cap="rnd">
            <a:solidFill>
              <a:schemeClr val="accent4">
                <a:lumMod val="60000"/>
                <a:lumOff val="40000"/>
              </a:schemeClr>
            </a:solidFill>
            <a:head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BD8C61A-0D45-4F46-A4C9-BC8439BC6518}"/>
              </a:ext>
            </a:extLst>
          </p:cNvPr>
          <p:cNvCxnSpPr>
            <a:cxnSpLocks/>
          </p:cNvCxnSpPr>
          <p:nvPr/>
        </p:nvCxnSpPr>
        <p:spPr>
          <a:xfrm flipV="1">
            <a:off x="4595522" y="3744442"/>
            <a:ext cx="0" cy="1338397"/>
          </a:xfrm>
          <a:prstGeom prst="line">
            <a:avLst/>
          </a:prstGeom>
          <a:ln w="57150" cap="rnd">
            <a:solidFill>
              <a:schemeClr val="accent4">
                <a:lumMod val="60000"/>
                <a:lumOff val="40000"/>
              </a:schemeClr>
            </a:solidFill>
            <a:head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49CC38C-123F-464C-BA53-D259B1F101AB}"/>
              </a:ext>
            </a:extLst>
          </p:cNvPr>
          <p:cNvCxnSpPr>
            <a:cxnSpLocks/>
          </p:cNvCxnSpPr>
          <p:nvPr/>
        </p:nvCxnSpPr>
        <p:spPr>
          <a:xfrm>
            <a:off x="4493361" y="3989728"/>
            <a:ext cx="0" cy="1338397"/>
          </a:xfrm>
          <a:prstGeom prst="line">
            <a:avLst/>
          </a:prstGeom>
          <a:ln w="57150" cap="rnd">
            <a:solidFill>
              <a:schemeClr val="accent4">
                <a:lumMod val="60000"/>
                <a:lumOff val="40000"/>
              </a:schemeClr>
            </a:solidFill>
            <a:head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6855CE23-F86E-8E42-8CD6-81EB649B8E58}"/>
              </a:ext>
            </a:extLst>
          </p:cNvPr>
          <p:cNvCxnSpPr>
            <a:cxnSpLocks/>
          </p:cNvCxnSpPr>
          <p:nvPr/>
        </p:nvCxnSpPr>
        <p:spPr>
          <a:xfrm flipH="1">
            <a:off x="2896455" y="3815963"/>
            <a:ext cx="1336353" cy="1502209"/>
          </a:xfrm>
          <a:prstGeom prst="line">
            <a:avLst/>
          </a:prstGeom>
          <a:ln w="57150" cap="rnd">
            <a:solidFill>
              <a:schemeClr val="accent4">
                <a:lumMod val="60000"/>
                <a:lumOff val="40000"/>
              </a:schemeClr>
            </a:solidFill>
            <a:head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600DBEE-4D92-6E48-8218-1B531E5B523A}"/>
              </a:ext>
            </a:extLst>
          </p:cNvPr>
          <p:cNvCxnSpPr>
            <a:cxnSpLocks/>
          </p:cNvCxnSpPr>
          <p:nvPr/>
        </p:nvCxnSpPr>
        <p:spPr>
          <a:xfrm flipV="1">
            <a:off x="3136554" y="3718254"/>
            <a:ext cx="1336353" cy="1502209"/>
          </a:xfrm>
          <a:prstGeom prst="line">
            <a:avLst/>
          </a:prstGeom>
          <a:ln w="57150" cap="rnd">
            <a:solidFill>
              <a:schemeClr val="accent4">
                <a:lumMod val="60000"/>
                <a:lumOff val="40000"/>
              </a:schemeClr>
            </a:solidFill>
            <a:head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CFB59C1-A9EE-B946-8361-77E9553B7C47}"/>
              </a:ext>
            </a:extLst>
          </p:cNvPr>
          <p:cNvCxnSpPr>
            <a:cxnSpLocks/>
          </p:cNvCxnSpPr>
          <p:nvPr/>
        </p:nvCxnSpPr>
        <p:spPr>
          <a:xfrm>
            <a:off x="1080295" y="3738563"/>
            <a:ext cx="0" cy="1719450"/>
          </a:xfrm>
          <a:prstGeom prst="line">
            <a:avLst/>
          </a:prstGeom>
          <a:ln w="57150" cap="rnd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3A785BC-D9E5-614F-B1EF-B1C43123068F}"/>
              </a:ext>
            </a:extLst>
          </p:cNvPr>
          <p:cNvCxnSpPr>
            <a:cxnSpLocks/>
          </p:cNvCxnSpPr>
          <p:nvPr/>
        </p:nvCxnSpPr>
        <p:spPr>
          <a:xfrm>
            <a:off x="2962860" y="5458014"/>
            <a:ext cx="1581581" cy="0"/>
          </a:xfrm>
          <a:prstGeom prst="line">
            <a:avLst/>
          </a:prstGeom>
          <a:ln w="57150" cap="rnd">
            <a:solidFill>
              <a:schemeClr val="accent4">
                <a:lumMod val="60000"/>
                <a:lumOff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637DA25-5F14-F94B-ABCD-93E24B85DD67}"/>
              </a:ext>
            </a:extLst>
          </p:cNvPr>
          <p:cNvCxnSpPr>
            <a:cxnSpLocks/>
          </p:cNvCxnSpPr>
          <p:nvPr/>
        </p:nvCxnSpPr>
        <p:spPr>
          <a:xfrm flipV="1">
            <a:off x="1376363" y="1849985"/>
            <a:ext cx="1313424" cy="1476433"/>
          </a:xfrm>
          <a:prstGeom prst="line">
            <a:avLst/>
          </a:prstGeom>
          <a:ln w="57150" cap="rnd">
            <a:solidFill>
              <a:schemeClr val="accent4">
                <a:lumMod val="60000"/>
                <a:lumOff val="40000"/>
              </a:schemeClr>
            </a:solidFill>
            <a:head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C3FB346-7362-D64E-A30C-7C54A479F0BD}"/>
              </a:ext>
            </a:extLst>
          </p:cNvPr>
          <p:cNvCxnSpPr>
            <a:cxnSpLocks/>
          </p:cNvCxnSpPr>
          <p:nvPr/>
        </p:nvCxnSpPr>
        <p:spPr>
          <a:xfrm>
            <a:off x="1080295" y="1727318"/>
            <a:ext cx="0" cy="1701682"/>
          </a:xfrm>
          <a:prstGeom prst="line">
            <a:avLst/>
          </a:prstGeom>
          <a:ln w="57150" cap="rnd">
            <a:solidFill>
              <a:schemeClr val="accent4">
                <a:lumMod val="60000"/>
                <a:lumOff val="4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B7DE3ED-AAC5-4449-97D5-6438D1FC9B5C}"/>
              </a:ext>
            </a:extLst>
          </p:cNvPr>
          <p:cNvCxnSpPr>
            <a:cxnSpLocks/>
          </p:cNvCxnSpPr>
          <p:nvPr/>
        </p:nvCxnSpPr>
        <p:spPr>
          <a:xfrm flipV="1">
            <a:off x="4544442" y="1854342"/>
            <a:ext cx="0" cy="1738324"/>
          </a:xfrm>
          <a:prstGeom prst="line">
            <a:avLst/>
          </a:prstGeom>
          <a:ln w="57150" cap="rnd">
            <a:solidFill>
              <a:schemeClr val="accent4">
                <a:lumMod val="60000"/>
                <a:lumOff val="4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2B681FE-D09B-9648-BB2A-052A43377F40}"/>
              </a:ext>
            </a:extLst>
          </p:cNvPr>
          <p:cNvCxnSpPr>
            <a:cxnSpLocks/>
          </p:cNvCxnSpPr>
          <p:nvPr/>
        </p:nvCxnSpPr>
        <p:spPr>
          <a:xfrm flipH="1" flipV="1">
            <a:off x="2971771" y="1761875"/>
            <a:ext cx="1344810" cy="1511713"/>
          </a:xfrm>
          <a:prstGeom prst="line">
            <a:avLst/>
          </a:prstGeom>
          <a:ln w="57150" cap="rnd">
            <a:solidFill>
              <a:schemeClr val="accent4">
                <a:lumMod val="60000"/>
                <a:lumOff val="40000"/>
              </a:schemeClr>
            </a:solidFill>
            <a:head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E4F77F0-A4EA-AD4F-81AF-808310561AE9}"/>
              </a:ext>
            </a:extLst>
          </p:cNvPr>
          <p:cNvCxnSpPr>
            <a:cxnSpLocks/>
          </p:cNvCxnSpPr>
          <p:nvPr/>
        </p:nvCxnSpPr>
        <p:spPr>
          <a:xfrm>
            <a:off x="1498429" y="5509093"/>
            <a:ext cx="1168141" cy="0"/>
          </a:xfrm>
          <a:prstGeom prst="line">
            <a:avLst/>
          </a:prstGeom>
          <a:ln w="57150" cap="rnd">
            <a:solidFill>
              <a:schemeClr val="accent4">
                <a:lumMod val="60000"/>
                <a:lumOff val="40000"/>
              </a:schemeClr>
            </a:solidFill>
            <a:head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 Placeholder 1">
            <a:extLst>
              <a:ext uri="{FF2B5EF4-FFF2-40B4-BE49-F238E27FC236}">
                <a16:creationId xmlns:a16="http://schemas.microsoft.com/office/drawing/2014/main" id="{11B97030-19D9-3447-8659-FB87CA723751}"/>
              </a:ext>
            </a:extLst>
          </p:cNvPr>
          <p:cNvSpPr txBox="1">
            <a:spLocks/>
          </p:cNvSpPr>
          <p:nvPr/>
        </p:nvSpPr>
        <p:spPr>
          <a:xfrm>
            <a:off x="5424241" y="1203325"/>
            <a:ext cx="6521573" cy="50530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LSP is identified by originator + type + identifier + version number</a:t>
            </a:r>
          </a:p>
          <a:p>
            <a:r>
              <a:rPr lang="en-US" sz="2400" dirty="0"/>
              <a:t>Originator initiates flooding whenever LSP changes (e.g. adjacency up or down)</a:t>
            </a:r>
          </a:p>
          <a:p>
            <a:r>
              <a:rPr lang="en-US" sz="2400" dirty="0"/>
              <a:t>Originator sends LSP to all adjacencies</a:t>
            </a:r>
          </a:p>
          <a:p>
            <a:r>
              <a:rPr lang="en-US" sz="2400" dirty="0"/>
              <a:t>Receiver checks: do I have LSP version in database?</a:t>
            </a:r>
          </a:p>
          <a:p>
            <a:r>
              <a:rPr lang="en-US" sz="2400" dirty="0"/>
              <a:t>If yes, ignore.</a:t>
            </a:r>
          </a:p>
          <a:p>
            <a:r>
              <a:rPr lang="en-US" sz="2400" dirty="0"/>
              <a:t>If no:</a:t>
            </a:r>
          </a:p>
          <a:p>
            <a:pPr lvl="1"/>
            <a:r>
              <a:rPr lang="en-US" dirty="0"/>
              <a:t>Store LSP in database</a:t>
            </a:r>
          </a:p>
          <a:p>
            <a:pPr lvl="1"/>
            <a:r>
              <a:rPr lang="en-US" dirty="0"/>
              <a:t>Flood LSP to all adjacencies, except the one it was received from</a:t>
            </a:r>
          </a:p>
          <a:p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68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flooding reliable: acknowledgements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867E6D-2D63-1248-B14B-004194DC7A59}"/>
              </a:ext>
            </a:extLst>
          </p:cNvPr>
          <p:cNvSpPr/>
          <p:nvPr/>
        </p:nvSpPr>
        <p:spPr>
          <a:xfrm>
            <a:off x="7162357" y="1402575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1684F0-EB1D-B446-859F-4A1C8CDE9FCB}"/>
              </a:ext>
            </a:extLst>
          </p:cNvPr>
          <p:cNvSpPr/>
          <p:nvPr/>
        </p:nvSpPr>
        <p:spPr>
          <a:xfrm>
            <a:off x="10011435" y="1402575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1FAAB0-DA5B-944B-9F7B-D1694CDC435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7847141" y="1744967"/>
            <a:ext cx="2164294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E8726F-64EA-6841-8F5A-F666754237BF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7504749" y="2087359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20DA05-CF8B-F841-B45F-8DE970BA0878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10353827" y="2087359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2F49029-F2F6-0847-9212-E649EDDF1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97538"/>
              </p:ext>
            </p:extLst>
          </p:nvPr>
        </p:nvGraphicFramePr>
        <p:xfrm>
          <a:off x="339428" y="1777698"/>
          <a:ext cx="6138145" cy="2494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4951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919975">
                  <a:extLst>
                    <a:ext uri="{9D8B030D-6E8A-4147-A177-3AD203B41FA5}">
                      <a16:colId xmlns:a16="http://schemas.microsoft.com/office/drawing/2014/main" val="2987133422"/>
                    </a:ext>
                  </a:extLst>
                </a:gridCol>
                <a:gridCol w="1519960">
                  <a:extLst>
                    <a:ext uri="{9D8B030D-6E8A-4147-A177-3AD203B41FA5}">
                      <a16:colId xmlns:a16="http://schemas.microsoft.com/office/drawing/2014/main" val="215820729"/>
                    </a:ext>
                  </a:extLst>
                </a:gridCol>
                <a:gridCol w="1233869">
                  <a:extLst>
                    <a:ext uri="{9D8B030D-6E8A-4147-A177-3AD203B41FA5}">
                      <a16:colId xmlns:a16="http://schemas.microsoft.com/office/drawing/2014/main" val="1635027171"/>
                    </a:ext>
                  </a:extLst>
                </a:gridCol>
                <a:gridCol w="1049390">
                  <a:extLst>
                    <a:ext uri="{9D8B030D-6E8A-4147-A177-3AD203B41FA5}">
                      <a16:colId xmlns:a16="http://schemas.microsoft.com/office/drawing/2014/main" val="190674325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LSA Header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LSA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Content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689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ID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Advertising router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Sequence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number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340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Router-LSA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1.1.1.1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Router R1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20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Router-LSA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9.9.9.9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Router R9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14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786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427695"/>
                  </a:ext>
                </a:extLst>
              </a:tr>
            </a:tbl>
          </a:graphicData>
        </a:graphic>
      </p:graphicFrame>
      <p:sp>
        <p:nvSpPr>
          <p:cNvPr id="14" name="Title 6">
            <a:extLst>
              <a:ext uri="{FF2B5EF4-FFF2-40B4-BE49-F238E27FC236}">
                <a16:creationId xmlns:a16="http://schemas.microsoft.com/office/drawing/2014/main" id="{7F7E301D-4FFB-914A-9118-E530FD73375E}"/>
              </a:ext>
            </a:extLst>
          </p:cNvPr>
          <p:cNvSpPr txBox="1">
            <a:spLocks/>
          </p:cNvSpPr>
          <p:nvPr/>
        </p:nvSpPr>
        <p:spPr>
          <a:xfrm>
            <a:off x="273583" y="1334522"/>
            <a:ext cx="5154909" cy="468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Link state database (LSDB) of R1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A8788E-8941-7540-8E13-E58311009797}"/>
              </a:ext>
            </a:extLst>
          </p:cNvPr>
          <p:cNvCxnSpPr>
            <a:cxnSpLocks/>
          </p:cNvCxnSpPr>
          <p:nvPr/>
        </p:nvCxnSpPr>
        <p:spPr>
          <a:xfrm flipH="1">
            <a:off x="7504749" y="2755130"/>
            <a:ext cx="2849078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EE877F5-3BC8-8142-9594-2AC000AF5E89}"/>
              </a:ext>
            </a:extLst>
          </p:cNvPr>
          <p:cNvSpPr/>
          <p:nvPr/>
        </p:nvSpPr>
        <p:spPr>
          <a:xfrm>
            <a:off x="7472904" y="2284207"/>
            <a:ext cx="2950454" cy="453162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r>
              <a:rPr lang="en-US" sz="1600" dirty="0">
                <a:latin typeface="Avenir Book" panose="02000503020000020003" pitchFamily="2" charset="0"/>
              </a:rPr>
              <a:t>Link-State Update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LSA = Router : 1.1.1.1: R1 : 20 + content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67E96E-BCD2-0F40-BB5F-D2131266D9F5}"/>
              </a:ext>
            </a:extLst>
          </p:cNvPr>
          <p:cNvCxnSpPr>
            <a:cxnSpLocks/>
          </p:cNvCxnSpPr>
          <p:nvPr/>
        </p:nvCxnSpPr>
        <p:spPr>
          <a:xfrm>
            <a:off x="7504749" y="3342431"/>
            <a:ext cx="2849078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65F4CA5-8AB5-934B-89CF-B0048D61E6FB}"/>
              </a:ext>
            </a:extLst>
          </p:cNvPr>
          <p:cNvSpPr/>
          <p:nvPr/>
        </p:nvSpPr>
        <p:spPr>
          <a:xfrm>
            <a:off x="7472904" y="2866768"/>
            <a:ext cx="2901618" cy="453162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r>
              <a:rPr lang="en-US" sz="1600" dirty="0">
                <a:latin typeface="Avenir Book" panose="02000503020000020003" pitchFamily="2" charset="0"/>
              </a:rPr>
              <a:t>Link-State Acknowledgement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LSA header = Router : 1.1.1.1: R1 : 20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FEE57F-4E72-A24B-965C-2C98A2BEE67D}"/>
              </a:ext>
            </a:extLst>
          </p:cNvPr>
          <p:cNvCxnSpPr>
            <a:cxnSpLocks/>
          </p:cNvCxnSpPr>
          <p:nvPr/>
        </p:nvCxnSpPr>
        <p:spPr>
          <a:xfrm flipH="1">
            <a:off x="7514822" y="5186487"/>
            <a:ext cx="2849078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61295D-E2AF-114D-A9A4-4852A83A40F7}"/>
              </a:ext>
            </a:extLst>
          </p:cNvPr>
          <p:cNvSpPr/>
          <p:nvPr/>
        </p:nvSpPr>
        <p:spPr>
          <a:xfrm>
            <a:off x="7482977" y="4715564"/>
            <a:ext cx="3213234" cy="453162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r>
              <a:rPr lang="en-US" sz="1600" dirty="0">
                <a:latin typeface="Avenir Book" panose="02000503020000020003" pitchFamily="2" charset="0"/>
              </a:rPr>
              <a:t>Link-State Update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LSA = Router : 9.9.9.9: R9 : 14 + content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9610A8-D637-BF4F-8F60-12CF2A489CA7}"/>
              </a:ext>
            </a:extLst>
          </p:cNvPr>
          <p:cNvCxnSpPr>
            <a:cxnSpLocks/>
          </p:cNvCxnSpPr>
          <p:nvPr/>
        </p:nvCxnSpPr>
        <p:spPr>
          <a:xfrm>
            <a:off x="7514822" y="5773788"/>
            <a:ext cx="2849078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41F78F-D23A-B544-A6DF-BF2E870DC880}"/>
              </a:ext>
            </a:extLst>
          </p:cNvPr>
          <p:cNvSpPr/>
          <p:nvPr/>
        </p:nvSpPr>
        <p:spPr>
          <a:xfrm>
            <a:off x="7482977" y="5298125"/>
            <a:ext cx="2901618" cy="453162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r>
              <a:rPr lang="en-US" sz="1600" dirty="0">
                <a:latin typeface="Avenir Book" panose="02000503020000020003" pitchFamily="2" charset="0"/>
              </a:rPr>
              <a:t>Link-State Acknowledgement</a:t>
            </a:r>
          </a:p>
          <a:p>
            <a:r>
              <a:rPr lang="en-US" sz="1200" dirty="0">
                <a:latin typeface="Avenir Book" panose="02000503020000020003" pitchFamily="2" charset="0"/>
              </a:rPr>
              <a:t>LSA = Router : 9.9.9.9: R9 : 14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96F2CD-A276-2345-B90A-248F09A7CC10}"/>
              </a:ext>
            </a:extLst>
          </p:cNvPr>
          <p:cNvCxnSpPr>
            <a:cxnSpLocks/>
          </p:cNvCxnSpPr>
          <p:nvPr/>
        </p:nvCxnSpPr>
        <p:spPr>
          <a:xfrm flipH="1">
            <a:off x="7525710" y="4187097"/>
            <a:ext cx="2314976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5F8E6A0-E4EC-1243-B6E0-7648B8E048C2}"/>
              </a:ext>
            </a:extLst>
          </p:cNvPr>
          <p:cNvSpPr/>
          <p:nvPr/>
        </p:nvSpPr>
        <p:spPr>
          <a:xfrm>
            <a:off x="7493864" y="3716174"/>
            <a:ext cx="3011462" cy="453162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r>
              <a:rPr lang="en-US" sz="1600" dirty="0">
                <a:latin typeface="Avenir Book" panose="02000503020000020003" pitchFamily="2" charset="0"/>
              </a:rPr>
              <a:t>Link-State Update</a:t>
            </a:r>
          </a:p>
          <a:p>
            <a:r>
              <a:rPr lang="en-US" sz="1200" dirty="0">
                <a:latin typeface="Avenir Book" panose="02000503020000020003" pitchFamily="2" charset="0"/>
              </a:rPr>
              <a:t>LSA = Router : 9.9.9.9: R9 : 14 + content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FBC5E30-F2A6-4A45-A3DC-E094C2B78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133" y="3809269"/>
            <a:ext cx="820057" cy="820057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5E7AFB5-37E6-434B-BE14-3EA2372DB7E6}"/>
              </a:ext>
            </a:extLst>
          </p:cNvPr>
          <p:cNvCxnSpPr>
            <a:cxnSpLocks/>
          </p:cNvCxnSpPr>
          <p:nvPr/>
        </p:nvCxnSpPr>
        <p:spPr>
          <a:xfrm flipH="1">
            <a:off x="6955455" y="4187097"/>
            <a:ext cx="549294" cy="0"/>
          </a:xfrm>
          <a:prstGeom prst="line">
            <a:avLst/>
          </a:prstGeom>
          <a:ln w="12700" cap="rnd">
            <a:solidFill>
              <a:schemeClr val="tx2">
                <a:lumMod val="75000"/>
              </a:schemeClr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32BA82-D13F-E04B-B914-2BBFC7FBC067}"/>
              </a:ext>
            </a:extLst>
          </p:cNvPr>
          <p:cNvCxnSpPr>
            <a:cxnSpLocks/>
          </p:cNvCxnSpPr>
          <p:nvPr/>
        </p:nvCxnSpPr>
        <p:spPr>
          <a:xfrm flipH="1">
            <a:off x="6944570" y="5180846"/>
            <a:ext cx="549294" cy="0"/>
          </a:xfrm>
          <a:prstGeom prst="line">
            <a:avLst/>
          </a:prstGeom>
          <a:ln w="12700" cap="rnd">
            <a:solidFill>
              <a:schemeClr val="tx2">
                <a:lumMod val="75000"/>
              </a:schemeClr>
            </a:solidFill>
            <a:prstDash val="solid"/>
            <a:headEnd type="non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0DBE4E3-893A-BC40-9BFC-EDB19CC68909}"/>
              </a:ext>
            </a:extLst>
          </p:cNvPr>
          <p:cNvCxnSpPr>
            <a:cxnSpLocks/>
          </p:cNvCxnSpPr>
          <p:nvPr/>
        </p:nvCxnSpPr>
        <p:spPr>
          <a:xfrm>
            <a:off x="7162357" y="4187097"/>
            <a:ext cx="0" cy="981629"/>
          </a:xfrm>
          <a:prstGeom prst="line">
            <a:avLst/>
          </a:prstGeom>
          <a:ln w="12700" cap="rnd">
            <a:solidFill>
              <a:schemeClr val="tx2">
                <a:lumMod val="75000"/>
              </a:schemeClr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2E9984A-BDF3-6F42-B4C3-DA544E64C7D9}"/>
              </a:ext>
            </a:extLst>
          </p:cNvPr>
          <p:cNvSpPr/>
          <p:nvPr/>
        </p:nvSpPr>
        <p:spPr>
          <a:xfrm>
            <a:off x="6404013" y="4464013"/>
            <a:ext cx="1564582" cy="453162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Time-out</a:t>
            </a:r>
          </a:p>
        </p:txBody>
      </p:sp>
    </p:spTree>
    <p:extLst>
      <p:ext uri="{BB962C8B-B14F-4D97-AF65-F5344CB8AC3E}">
        <p14:creationId xmlns:p14="http://schemas.microsoft.com/office/powerpoint/2010/main" val="604105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sync: database description + request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1363B5-D3FF-1F47-9756-7EB348076C22}"/>
              </a:ext>
            </a:extLst>
          </p:cNvPr>
          <p:cNvSpPr/>
          <p:nvPr/>
        </p:nvSpPr>
        <p:spPr>
          <a:xfrm>
            <a:off x="7162357" y="1402575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F60609-6222-6347-BF23-A5E0CD7F9A5B}"/>
              </a:ext>
            </a:extLst>
          </p:cNvPr>
          <p:cNvSpPr/>
          <p:nvPr/>
        </p:nvSpPr>
        <p:spPr>
          <a:xfrm>
            <a:off x="10011435" y="1402575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29309D-4EFC-4B4A-BB53-5E2FB114C35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7847141" y="1744967"/>
            <a:ext cx="2164294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ABEA52-A001-8A4B-B21E-29CAF2C6E961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7504749" y="2087359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3EE67E-93F1-FB42-9BF4-D191C1E1CCC6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10353827" y="2087359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18B33B8-41F9-3446-B254-A43311996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628310"/>
              </p:ext>
            </p:extLst>
          </p:nvPr>
        </p:nvGraphicFramePr>
        <p:xfrm>
          <a:off x="339428" y="1777698"/>
          <a:ext cx="6138145" cy="2494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4951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919975">
                  <a:extLst>
                    <a:ext uri="{9D8B030D-6E8A-4147-A177-3AD203B41FA5}">
                      <a16:colId xmlns:a16="http://schemas.microsoft.com/office/drawing/2014/main" val="2987133422"/>
                    </a:ext>
                  </a:extLst>
                </a:gridCol>
                <a:gridCol w="1519960">
                  <a:extLst>
                    <a:ext uri="{9D8B030D-6E8A-4147-A177-3AD203B41FA5}">
                      <a16:colId xmlns:a16="http://schemas.microsoft.com/office/drawing/2014/main" val="215820729"/>
                    </a:ext>
                  </a:extLst>
                </a:gridCol>
                <a:gridCol w="1233869">
                  <a:extLst>
                    <a:ext uri="{9D8B030D-6E8A-4147-A177-3AD203B41FA5}">
                      <a16:colId xmlns:a16="http://schemas.microsoft.com/office/drawing/2014/main" val="1635027171"/>
                    </a:ext>
                  </a:extLst>
                </a:gridCol>
                <a:gridCol w="1049390">
                  <a:extLst>
                    <a:ext uri="{9D8B030D-6E8A-4147-A177-3AD203B41FA5}">
                      <a16:colId xmlns:a16="http://schemas.microsoft.com/office/drawing/2014/main" val="190674325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LSA Header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LSA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Content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689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ID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Advertising router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Sequence</a:t>
                      </a: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number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340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Router-LSA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1.1.1.1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Router R1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20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Router-LSA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9.9.9.9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Router R9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14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786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427695"/>
                  </a:ext>
                </a:extLst>
              </a:tr>
            </a:tbl>
          </a:graphicData>
        </a:graphic>
      </p:graphicFrame>
      <p:sp>
        <p:nvSpPr>
          <p:cNvPr id="15" name="Title 6">
            <a:extLst>
              <a:ext uri="{FF2B5EF4-FFF2-40B4-BE49-F238E27FC236}">
                <a16:creationId xmlns:a16="http://schemas.microsoft.com/office/drawing/2014/main" id="{3F18E2D4-03D6-4F42-8CE8-7BDD1F1F6168}"/>
              </a:ext>
            </a:extLst>
          </p:cNvPr>
          <p:cNvSpPr txBox="1">
            <a:spLocks/>
          </p:cNvSpPr>
          <p:nvPr/>
        </p:nvSpPr>
        <p:spPr>
          <a:xfrm>
            <a:off x="273583" y="1334522"/>
            <a:ext cx="5154909" cy="468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400" dirty="0"/>
              <a:t>Link state database (LSDB) of R1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C5CBAD-A236-D64A-A1E1-E0F406BEE82B}"/>
              </a:ext>
            </a:extLst>
          </p:cNvPr>
          <p:cNvCxnSpPr>
            <a:cxnSpLocks/>
          </p:cNvCxnSpPr>
          <p:nvPr/>
        </p:nvCxnSpPr>
        <p:spPr>
          <a:xfrm flipH="1">
            <a:off x="7504749" y="2812797"/>
            <a:ext cx="2849078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D17BA-448D-5D44-8192-BB0CA99FAD91}"/>
              </a:ext>
            </a:extLst>
          </p:cNvPr>
          <p:cNvSpPr/>
          <p:nvPr/>
        </p:nvSpPr>
        <p:spPr>
          <a:xfrm>
            <a:off x="7472904" y="2116834"/>
            <a:ext cx="2950454" cy="684781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r>
              <a:rPr lang="en-US" sz="1600" dirty="0">
                <a:latin typeface="Avenir Book" panose="02000503020000020003" pitchFamily="2" charset="0"/>
              </a:rPr>
              <a:t>Database Description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LSA-header = Router : 1.1.1.1: R1 : 20</a:t>
            </a:r>
          </a:p>
          <a:p>
            <a:r>
              <a:rPr lang="en-US" sz="1200" dirty="0">
                <a:latin typeface="Avenir Book" panose="02000503020000020003" pitchFamily="2" charset="0"/>
              </a:rPr>
              <a:t>LSA-header = Router : 9.9.9.9 : R9 : 14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491023-A247-C044-99D5-2DD89A2CC54D}"/>
              </a:ext>
            </a:extLst>
          </p:cNvPr>
          <p:cNvCxnSpPr>
            <a:cxnSpLocks/>
          </p:cNvCxnSpPr>
          <p:nvPr/>
        </p:nvCxnSpPr>
        <p:spPr>
          <a:xfrm>
            <a:off x="7504749" y="3784347"/>
            <a:ext cx="2849078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3071700-F4E0-8E42-912B-B779386C30D4}"/>
              </a:ext>
            </a:extLst>
          </p:cNvPr>
          <p:cNvSpPr/>
          <p:nvPr/>
        </p:nvSpPr>
        <p:spPr>
          <a:xfrm>
            <a:off x="7472904" y="3073808"/>
            <a:ext cx="2901618" cy="684781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r>
              <a:rPr lang="en-US" sz="1600" dirty="0">
                <a:latin typeface="Avenir Book" panose="02000503020000020003" pitchFamily="2" charset="0"/>
              </a:rPr>
              <a:t>Link-State Request</a:t>
            </a:r>
          </a:p>
          <a:p>
            <a:r>
              <a:rPr lang="en-US" sz="1200" dirty="0">
                <a:latin typeface="Avenir Book" panose="02000503020000020003" pitchFamily="2" charset="0"/>
              </a:rPr>
              <a:t>LSA-header = Router : 1.1.1.1: R1 : 20</a:t>
            </a:r>
          </a:p>
          <a:p>
            <a:r>
              <a:rPr lang="en-US" sz="1200" dirty="0">
                <a:latin typeface="Avenir Book" panose="02000503020000020003" pitchFamily="2" charset="0"/>
              </a:rPr>
              <a:t>LSA-header = Router : 9.9.9.9 : R9 : 14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3B842B-E248-494E-921E-1028C29308D0}"/>
              </a:ext>
            </a:extLst>
          </p:cNvPr>
          <p:cNvCxnSpPr>
            <a:cxnSpLocks/>
          </p:cNvCxnSpPr>
          <p:nvPr/>
        </p:nvCxnSpPr>
        <p:spPr>
          <a:xfrm flipH="1">
            <a:off x="7514822" y="4748137"/>
            <a:ext cx="2849078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F59FEDB-94F0-6F4D-8A11-FEA421919E66}"/>
              </a:ext>
            </a:extLst>
          </p:cNvPr>
          <p:cNvSpPr/>
          <p:nvPr/>
        </p:nvSpPr>
        <p:spPr>
          <a:xfrm>
            <a:off x="7482977" y="4030782"/>
            <a:ext cx="3213242" cy="699594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r>
              <a:rPr lang="en-US" sz="1600" dirty="0">
                <a:latin typeface="Avenir Book" panose="02000503020000020003" pitchFamily="2" charset="0"/>
              </a:rPr>
              <a:t>Link-State Update</a:t>
            </a:r>
          </a:p>
          <a:p>
            <a:r>
              <a:rPr lang="en-US" sz="1200" dirty="0">
                <a:latin typeface="Avenir Book" panose="02000503020000020003" pitchFamily="2" charset="0"/>
              </a:rPr>
              <a:t>LSA = Router : 1.1.1.1: R1 : 20 + content</a:t>
            </a:r>
          </a:p>
          <a:p>
            <a:r>
              <a:rPr lang="en-US" sz="1200" dirty="0">
                <a:latin typeface="Avenir Book" panose="02000503020000020003" pitchFamily="2" charset="0"/>
              </a:rPr>
              <a:t>LSA = Router : 9.9.9.9 : R9 : 14 + content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F50701-A85F-1F45-826A-6DD713BC4FF3}"/>
              </a:ext>
            </a:extLst>
          </p:cNvPr>
          <p:cNvCxnSpPr>
            <a:cxnSpLocks/>
          </p:cNvCxnSpPr>
          <p:nvPr/>
        </p:nvCxnSpPr>
        <p:spPr>
          <a:xfrm>
            <a:off x="7514822" y="5773788"/>
            <a:ext cx="2849078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CDBF094-3DDE-6241-BD77-6CDF3D9C03CC}"/>
              </a:ext>
            </a:extLst>
          </p:cNvPr>
          <p:cNvSpPr/>
          <p:nvPr/>
        </p:nvSpPr>
        <p:spPr>
          <a:xfrm>
            <a:off x="7482977" y="5051693"/>
            <a:ext cx="2901618" cy="699594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r>
              <a:rPr lang="en-US" sz="1600" dirty="0">
                <a:latin typeface="Avenir Book" panose="02000503020000020003" pitchFamily="2" charset="0"/>
              </a:rPr>
              <a:t>Link-State Acknowledgement</a:t>
            </a:r>
          </a:p>
          <a:p>
            <a:r>
              <a:rPr lang="en-US" sz="1200" dirty="0">
                <a:latin typeface="Avenir Book" panose="02000503020000020003" pitchFamily="2" charset="0"/>
              </a:rPr>
              <a:t>LSA-header = Router : 1.1.1.1: R1 : 20</a:t>
            </a:r>
          </a:p>
          <a:p>
            <a:r>
              <a:rPr lang="en-US" sz="1200" dirty="0">
                <a:latin typeface="Avenir Book" panose="02000503020000020003" pitchFamily="2" charset="0"/>
              </a:rPr>
              <a:t>LSA-header = Router : 9.9.9.9 : R9 : 14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4A7FD3-6B15-5548-A67A-E574B27D0359}"/>
              </a:ext>
            </a:extLst>
          </p:cNvPr>
          <p:cNvSpPr/>
          <p:nvPr/>
        </p:nvSpPr>
        <p:spPr>
          <a:xfrm>
            <a:off x="7660396" y="1372392"/>
            <a:ext cx="2416354" cy="453162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Adjacency just came up</a:t>
            </a:r>
          </a:p>
        </p:txBody>
      </p:sp>
    </p:spTree>
    <p:extLst>
      <p:ext uri="{BB962C8B-B14F-4D97-AF65-F5344CB8AC3E}">
        <p14:creationId xmlns:p14="http://schemas.microsoft.com/office/powerpoint/2010/main" val="1687773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23EDC2E3-A02A-9646-96E2-055E63ADD0AA}"/>
              </a:ext>
            </a:extLst>
          </p:cNvPr>
          <p:cNvSpPr/>
          <p:nvPr/>
        </p:nvSpPr>
        <p:spPr>
          <a:xfrm rot="16200000">
            <a:off x="5649048" y="849788"/>
            <a:ext cx="5202550" cy="5857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rtlCol="0" anchor="t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R5 Link state database</a:t>
            </a:r>
            <a:endParaRPr lang="en-US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C2031D5-4388-5446-A4D0-800B59AC1005}"/>
              </a:ext>
            </a:extLst>
          </p:cNvPr>
          <p:cNvSpPr/>
          <p:nvPr/>
        </p:nvSpPr>
        <p:spPr>
          <a:xfrm>
            <a:off x="5744321" y="4678398"/>
            <a:ext cx="1691537" cy="1575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R7 LSP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CF90471-65FE-6E49-8030-25BD85BADDF5}"/>
              </a:ext>
            </a:extLst>
          </p:cNvPr>
          <p:cNvSpPr/>
          <p:nvPr/>
        </p:nvSpPr>
        <p:spPr>
          <a:xfrm>
            <a:off x="9369107" y="4678398"/>
            <a:ext cx="1691537" cy="1575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R9 LSP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E797EED-34CE-C74F-A579-39D6BEC3077A}"/>
              </a:ext>
            </a:extLst>
          </p:cNvPr>
          <p:cNvSpPr/>
          <p:nvPr/>
        </p:nvSpPr>
        <p:spPr>
          <a:xfrm>
            <a:off x="7556714" y="4678398"/>
            <a:ext cx="1691537" cy="1575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R8 LSP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E6B0E81-78BC-2B4B-9F85-C39BF0814277}"/>
              </a:ext>
            </a:extLst>
          </p:cNvPr>
          <p:cNvSpPr/>
          <p:nvPr/>
        </p:nvSpPr>
        <p:spPr>
          <a:xfrm>
            <a:off x="5725633" y="1281703"/>
            <a:ext cx="1691537" cy="1575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R1 LSP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251BAC0-4E4A-934C-B66E-566530681768}"/>
              </a:ext>
            </a:extLst>
          </p:cNvPr>
          <p:cNvSpPr/>
          <p:nvPr/>
        </p:nvSpPr>
        <p:spPr>
          <a:xfrm>
            <a:off x="9350419" y="1281703"/>
            <a:ext cx="1691537" cy="1575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R3 LSP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828BD73-B98B-0549-906B-3B7AD2609F07}"/>
              </a:ext>
            </a:extLst>
          </p:cNvPr>
          <p:cNvSpPr/>
          <p:nvPr/>
        </p:nvSpPr>
        <p:spPr>
          <a:xfrm>
            <a:off x="7538026" y="1281703"/>
            <a:ext cx="1691537" cy="1575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R2 LSP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F97E8E-DFBC-1642-B3E9-D469BFE5F3C9}"/>
              </a:ext>
            </a:extLst>
          </p:cNvPr>
          <p:cNvSpPr/>
          <p:nvPr/>
        </p:nvSpPr>
        <p:spPr>
          <a:xfrm>
            <a:off x="5737356" y="2981468"/>
            <a:ext cx="1691537" cy="1575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R4 LSP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29A8146-99A0-8442-9DE1-57E5D66F956D}"/>
              </a:ext>
            </a:extLst>
          </p:cNvPr>
          <p:cNvSpPr/>
          <p:nvPr/>
        </p:nvSpPr>
        <p:spPr>
          <a:xfrm>
            <a:off x="9362142" y="2981468"/>
            <a:ext cx="1691537" cy="1575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R6 LSP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86B85-4CEB-EC40-B02A-8E324F2A8371}"/>
              </a:ext>
            </a:extLst>
          </p:cNvPr>
          <p:cNvSpPr/>
          <p:nvPr/>
        </p:nvSpPr>
        <p:spPr>
          <a:xfrm>
            <a:off x="7549749" y="2981468"/>
            <a:ext cx="1691537" cy="1575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R5 LSP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router has link-state database (LSDB)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23359" y="6356350"/>
            <a:ext cx="543066" cy="150279"/>
          </a:xfrm>
        </p:spPr>
        <p:txBody>
          <a:bodyPr tIns="0" bIns="0"/>
          <a:lstStyle/>
          <a:p>
            <a:fld id="{F1B93961-DF7A-7041-8038-0408F7E72786}" type="slidenum">
              <a:rPr lang="en-US" sz="900" smtClean="0"/>
              <a:pPr/>
              <a:t>16</a:t>
            </a:fld>
            <a:endParaRPr lang="en-US" sz="9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1F33CA-81F1-D044-924E-BF420299D151}"/>
              </a:ext>
            </a:extLst>
          </p:cNvPr>
          <p:cNvSpPr/>
          <p:nvPr/>
        </p:nvSpPr>
        <p:spPr>
          <a:xfrm>
            <a:off x="1001220" y="2199130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8CFA04-D223-6244-A8EE-8ECE33A47EDB}"/>
              </a:ext>
            </a:extLst>
          </p:cNvPr>
          <p:cNvSpPr/>
          <p:nvPr/>
        </p:nvSpPr>
        <p:spPr>
          <a:xfrm>
            <a:off x="2126636" y="2199130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B75321-43B5-394A-8CAA-77FDB59DE34C}"/>
              </a:ext>
            </a:extLst>
          </p:cNvPr>
          <p:cNvSpPr/>
          <p:nvPr/>
        </p:nvSpPr>
        <p:spPr>
          <a:xfrm>
            <a:off x="3252052" y="2199130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C7919A-522B-8543-8E6B-2402D730FC22}"/>
              </a:ext>
            </a:extLst>
          </p:cNvPr>
          <p:cNvSpPr/>
          <p:nvPr/>
        </p:nvSpPr>
        <p:spPr>
          <a:xfrm>
            <a:off x="1001220" y="3411141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A5DBCF-D0B8-894E-808E-97A7B8737F2E}"/>
              </a:ext>
            </a:extLst>
          </p:cNvPr>
          <p:cNvSpPr/>
          <p:nvPr/>
        </p:nvSpPr>
        <p:spPr>
          <a:xfrm>
            <a:off x="2126636" y="3411141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44D6785-23C8-C04A-A5D5-3122F9DF36DD}"/>
              </a:ext>
            </a:extLst>
          </p:cNvPr>
          <p:cNvSpPr/>
          <p:nvPr/>
        </p:nvSpPr>
        <p:spPr>
          <a:xfrm>
            <a:off x="3252052" y="3411141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37D544-B0FC-074B-8BC5-FA60EC972E42}"/>
              </a:ext>
            </a:extLst>
          </p:cNvPr>
          <p:cNvSpPr/>
          <p:nvPr/>
        </p:nvSpPr>
        <p:spPr>
          <a:xfrm>
            <a:off x="1001220" y="4623152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0AFF72-DC2F-BB45-878E-EEA6D0870D33}"/>
              </a:ext>
            </a:extLst>
          </p:cNvPr>
          <p:cNvSpPr/>
          <p:nvPr/>
        </p:nvSpPr>
        <p:spPr>
          <a:xfrm>
            <a:off x="2126636" y="4623152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A08DF8-D38C-3240-A078-9A6A00F6824C}"/>
              </a:ext>
            </a:extLst>
          </p:cNvPr>
          <p:cNvSpPr/>
          <p:nvPr/>
        </p:nvSpPr>
        <p:spPr>
          <a:xfrm>
            <a:off x="3252052" y="4623152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D47E5F-28FF-E64D-8BDD-0D4E2EDF7356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1303641" y="2803971"/>
            <a:ext cx="0" cy="60717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5FE29C-07B4-6242-8035-4AE269C29E21}"/>
              </a:ext>
            </a:extLst>
          </p:cNvPr>
          <p:cNvCxnSpPr>
            <a:cxnSpLocks/>
            <a:stCxn id="15" idx="0"/>
            <a:endCxn id="12" idx="4"/>
          </p:cNvCxnSpPr>
          <p:nvPr/>
        </p:nvCxnSpPr>
        <p:spPr>
          <a:xfrm flipV="1">
            <a:off x="2429057" y="4015982"/>
            <a:ext cx="0" cy="60717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0E24F9-72C8-5F49-91F6-5DB16B09BB2F}"/>
              </a:ext>
            </a:extLst>
          </p:cNvPr>
          <p:cNvCxnSpPr>
            <a:cxnSpLocks/>
            <a:stCxn id="12" idx="0"/>
            <a:endCxn id="9" idx="4"/>
          </p:cNvCxnSpPr>
          <p:nvPr/>
        </p:nvCxnSpPr>
        <p:spPr>
          <a:xfrm flipV="1">
            <a:off x="2429057" y="2803971"/>
            <a:ext cx="0" cy="60717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690D3-8C24-8644-A3E0-0166AA7EBE9B}"/>
              </a:ext>
            </a:extLst>
          </p:cNvPr>
          <p:cNvCxnSpPr>
            <a:cxnSpLocks/>
            <a:stCxn id="13" idx="1"/>
            <a:endCxn id="9" idx="5"/>
          </p:cNvCxnSpPr>
          <p:nvPr/>
        </p:nvCxnSpPr>
        <p:spPr>
          <a:xfrm flipH="1" flipV="1">
            <a:off x="2642900" y="2715394"/>
            <a:ext cx="697729" cy="78432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5A9C9C-BDDC-0143-BCC6-0F1A4D9374AD}"/>
              </a:ext>
            </a:extLst>
          </p:cNvPr>
          <p:cNvCxnSpPr>
            <a:cxnSpLocks/>
            <a:stCxn id="13" idx="0"/>
            <a:endCxn id="10" idx="4"/>
          </p:cNvCxnSpPr>
          <p:nvPr/>
        </p:nvCxnSpPr>
        <p:spPr>
          <a:xfrm flipV="1">
            <a:off x="3554473" y="2803971"/>
            <a:ext cx="0" cy="60717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76FCF62-C71B-7D47-A494-7523F152B304}"/>
              </a:ext>
            </a:extLst>
          </p:cNvPr>
          <p:cNvCxnSpPr>
            <a:cxnSpLocks/>
            <a:stCxn id="15" idx="7"/>
            <a:endCxn id="13" idx="3"/>
          </p:cNvCxnSpPr>
          <p:nvPr/>
        </p:nvCxnSpPr>
        <p:spPr>
          <a:xfrm flipV="1">
            <a:off x="2642900" y="3927405"/>
            <a:ext cx="697729" cy="78432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26DB45C-2524-E74B-8EF8-277990755042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2731477" y="4925573"/>
            <a:ext cx="520575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D908C4-6140-9544-876B-139CB2DE848E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3554473" y="4015982"/>
            <a:ext cx="0" cy="60717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57BF53-328C-5146-B682-DBC2A2A6D1E2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1606062" y="3713562"/>
            <a:ext cx="520574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95F2708-3F2D-E743-A647-96F96EBA6D1D}"/>
              </a:ext>
            </a:extLst>
          </p:cNvPr>
          <p:cNvCxnSpPr>
            <a:cxnSpLocks/>
            <a:stCxn id="9" idx="3"/>
            <a:endCxn id="11" idx="7"/>
          </p:cNvCxnSpPr>
          <p:nvPr/>
        </p:nvCxnSpPr>
        <p:spPr>
          <a:xfrm flipH="1">
            <a:off x="1517484" y="2715394"/>
            <a:ext cx="697729" cy="78432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D97376-3D77-1546-ADAC-133C16044E4D}"/>
              </a:ext>
            </a:extLst>
          </p:cNvPr>
          <p:cNvCxnSpPr>
            <a:cxnSpLocks/>
            <a:stCxn id="14" idx="0"/>
            <a:endCxn id="11" idx="4"/>
          </p:cNvCxnSpPr>
          <p:nvPr/>
        </p:nvCxnSpPr>
        <p:spPr>
          <a:xfrm flipV="1">
            <a:off x="1303641" y="4015982"/>
            <a:ext cx="0" cy="60717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F8294D8-4CB3-0F48-9AE7-4AC692E63788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>
            <a:off x="1606061" y="4925573"/>
            <a:ext cx="520575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EC39729-72EA-6140-A81C-23EA4C768A18}"/>
              </a:ext>
            </a:extLst>
          </p:cNvPr>
          <p:cNvCxnSpPr>
            <a:cxnSpLocks/>
            <a:stCxn id="10" idx="3"/>
            <a:endCxn id="12" idx="7"/>
          </p:cNvCxnSpPr>
          <p:nvPr/>
        </p:nvCxnSpPr>
        <p:spPr>
          <a:xfrm flipH="1">
            <a:off x="2642900" y="2715394"/>
            <a:ext cx="697729" cy="78432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9C8B6F2-8FC8-6744-A7A0-7812546A0134}"/>
              </a:ext>
            </a:extLst>
          </p:cNvPr>
          <p:cNvCxnSpPr>
            <a:cxnSpLocks/>
          </p:cNvCxnSpPr>
          <p:nvPr/>
        </p:nvCxnSpPr>
        <p:spPr>
          <a:xfrm flipH="1">
            <a:off x="2769921" y="2785485"/>
            <a:ext cx="1587416" cy="827379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1C3E9CF-9D1D-4946-B43B-88BF0533C99C}"/>
              </a:ext>
            </a:extLst>
          </p:cNvPr>
          <p:cNvCxnSpPr>
            <a:cxnSpLocks/>
          </p:cNvCxnSpPr>
          <p:nvPr/>
        </p:nvCxnSpPr>
        <p:spPr>
          <a:xfrm flipH="1">
            <a:off x="4339026" y="2781046"/>
            <a:ext cx="982584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ysDot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F626BF78-B6F0-E042-A36E-E56D08ED8444}"/>
              </a:ext>
            </a:extLst>
          </p:cNvPr>
          <p:cNvGrpSpPr/>
          <p:nvPr/>
        </p:nvGrpSpPr>
        <p:grpSpPr>
          <a:xfrm>
            <a:off x="6224885" y="1920559"/>
            <a:ext cx="248942" cy="747786"/>
            <a:chOff x="6762864" y="1561751"/>
            <a:chExt cx="604841" cy="181685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273EC09-17E6-EA41-9B95-82B65E82C40F}"/>
                </a:ext>
              </a:extLst>
            </p:cNvPr>
            <p:cNvSpPr/>
            <p:nvPr/>
          </p:nvSpPr>
          <p:spPr>
            <a:xfrm>
              <a:off x="6762864" y="2773763"/>
              <a:ext cx="604841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R4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FCC5320-BAE3-1348-B00A-D6F1361BA7DA}"/>
                </a:ext>
              </a:extLst>
            </p:cNvPr>
            <p:cNvCxnSpPr>
              <a:cxnSpLocks/>
              <a:stCxn id="42" idx="0"/>
              <a:endCxn id="41" idx="4"/>
            </p:cNvCxnSpPr>
            <p:nvPr/>
          </p:nvCxnSpPr>
          <p:spPr>
            <a:xfrm flipV="1">
              <a:off x="7065285" y="2166591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C6177A0-6A9B-6049-95D9-0E2E000FE3AC}"/>
                </a:ext>
              </a:extLst>
            </p:cNvPr>
            <p:cNvSpPr/>
            <p:nvPr/>
          </p:nvSpPr>
          <p:spPr>
            <a:xfrm>
              <a:off x="6762864" y="1561751"/>
              <a:ext cx="604841" cy="60484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R1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2DBB7A-9F4F-1E4D-A49C-8EE1C12F854B}"/>
              </a:ext>
            </a:extLst>
          </p:cNvPr>
          <p:cNvGrpSpPr/>
          <p:nvPr/>
        </p:nvGrpSpPr>
        <p:grpSpPr>
          <a:xfrm>
            <a:off x="7740927" y="1904014"/>
            <a:ext cx="1175347" cy="747786"/>
            <a:chOff x="8032686" y="2412973"/>
            <a:chExt cx="2855673" cy="181685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B96ED44-9B99-3848-8833-B3D3CCC27F83}"/>
                </a:ext>
              </a:extLst>
            </p:cNvPr>
            <p:cNvSpPr/>
            <p:nvPr/>
          </p:nvSpPr>
          <p:spPr>
            <a:xfrm>
              <a:off x="8032686" y="3624986"/>
              <a:ext cx="604840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R4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77CE65E-9ED9-7A4D-9928-F0A5EA118950}"/>
                </a:ext>
              </a:extLst>
            </p:cNvPr>
            <p:cNvSpPr/>
            <p:nvPr/>
          </p:nvSpPr>
          <p:spPr>
            <a:xfrm>
              <a:off x="9158101" y="3624986"/>
              <a:ext cx="604840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R5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66120D4-E919-5244-83FD-C901E6125B71}"/>
                </a:ext>
              </a:extLst>
            </p:cNvPr>
            <p:cNvSpPr/>
            <p:nvPr/>
          </p:nvSpPr>
          <p:spPr>
            <a:xfrm>
              <a:off x="10283519" y="3624986"/>
              <a:ext cx="604840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R6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BEDF8DF-9118-9744-9B98-FFABE6617213}"/>
                </a:ext>
              </a:extLst>
            </p:cNvPr>
            <p:cNvCxnSpPr>
              <a:cxnSpLocks/>
              <a:stCxn id="64" idx="0"/>
              <a:endCxn id="54" idx="4"/>
            </p:cNvCxnSpPr>
            <p:nvPr/>
          </p:nvCxnSpPr>
          <p:spPr>
            <a:xfrm flipV="1">
              <a:off x="9460524" y="3017813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02E5C79-DF20-DD4E-BF7C-E1960C834EF6}"/>
                </a:ext>
              </a:extLst>
            </p:cNvPr>
            <p:cNvCxnSpPr>
              <a:cxnSpLocks/>
              <a:stCxn id="65" idx="1"/>
              <a:endCxn id="54" idx="5"/>
            </p:cNvCxnSpPr>
            <p:nvPr/>
          </p:nvCxnSpPr>
          <p:spPr>
            <a:xfrm flipH="1" flipV="1">
              <a:off x="9674364" y="2929238"/>
              <a:ext cx="697730" cy="784325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5301E99-2D7F-8541-9A17-859E29CEF2A1}"/>
                </a:ext>
              </a:extLst>
            </p:cNvPr>
            <p:cNvCxnSpPr>
              <a:cxnSpLocks/>
              <a:stCxn id="54" idx="3"/>
              <a:endCxn id="63" idx="7"/>
            </p:cNvCxnSpPr>
            <p:nvPr/>
          </p:nvCxnSpPr>
          <p:spPr>
            <a:xfrm flipH="1">
              <a:off x="8548951" y="2929238"/>
              <a:ext cx="697730" cy="784325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91FE8A5-7AA7-AD48-A535-7398CD5AF2C3}"/>
                </a:ext>
              </a:extLst>
            </p:cNvPr>
            <p:cNvSpPr/>
            <p:nvPr/>
          </p:nvSpPr>
          <p:spPr>
            <a:xfrm>
              <a:off x="9158101" y="2412973"/>
              <a:ext cx="604840" cy="60484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E8394C-DE2A-D846-A300-406EDE8E2051}"/>
              </a:ext>
            </a:extLst>
          </p:cNvPr>
          <p:cNvGrpSpPr/>
          <p:nvPr/>
        </p:nvGrpSpPr>
        <p:grpSpPr>
          <a:xfrm>
            <a:off x="9856122" y="1940977"/>
            <a:ext cx="712144" cy="747786"/>
            <a:chOff x="5750660" y="3987429"/>
            <a:chExt cx="1730256" cy="1816853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6EBCE24-ADEA-DE4B-B544-92E763F8549C}"/>
                </a:ext>
              </a:extLst>
            </p:cNvPr>
            <p:cNvSpPr/>
            <p:nvPr/>
          </p:nvSpPr>
          <p:spPr>
            <a:xfrm>
              <a:off x="5750660" y="5199442"/>
              <a:ext cx="604840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R5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2D9D34-382D-DE4B-8B78-02F844B7775F}"/>
                </a:ext>
              </a:extLst>
            </p:cNvPr>
            <p:cNvSpPr/>
            <p:nvPr/>
          </p:nvSpPr>
          <p:spPr>
            <a:xfrm>
              <a:off x="6876076" y="5199442"/>
              <a:ext cx="604840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R6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B0D6E2-3B97-4E48-8965-E41765A53233}"/>
                </a:ext>
              </a:extLst>
            </p:cNvPr>
            <p:cNvCxnSpPr>
              <a:cxnSpLocks/>
              <a:stCxn id="75" idx="0"/>
              <a:endCxn id="72" idx="4"/>
            </p:cNvCxnSpPr>
            <p:nvPr/>
          </p:nvCxnSpPr>
          <p:spPr>
            <a:xfrm flipV="1">
              <a:off x="7178495" y="4592269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D9C1E5A-B864-F844-A6F3-458DD30ADC23}"/>
                </a:ext>
              </a:extLst>
            </p:cNvPr>
            <p:cNvCxnSpPr>
              <a:cxnSpLocks/>
              <a:stCxn id="72" idx="3"/>
              <a:endCxn id="73" idx="7"/>
            </p:cNvCxnSpPr>
            <p:nvPr/>
          </p:nvCxnSpPr>
          <p:spPr>
            <a:xfrm flipH="1">
              <a:off x="6266923" y="4503694"/>
              <a:ext cx="697730" cy="784325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4ABC114-54D7-454C-93B3-16736C154872}"/>
                </a:ext>
              </a:extLst>
            </p:cNvPr>
            <p:cNvSpPr/>
            <p:nvPr/>
          </p:nvSpPr>
          <p:spPr>
            <a:xfrm>
              <a:off x="6876073" y="3987429"/>
              <a:ext cx="604840" cy="60484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817AB7-3CEA-6445-B349-70522F1ED7A3}"/>
              </a:ext>
            </a:extLst>
          </p:cNvPr>
          <p:cNvGrpSpPr/>
          <p:nvPr/>
        </p:nvGrpSpPr>
        <p:grpSpPr>
          <a:xfrm>
            <a:off x="6238184" y="3103665"/>
            <a:ext cx="712145" cy="1246629"/>
            <a:chOff x="4802010" y="2914518"/>
            <a:chExt cx="1730257" cy="302886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20CDA10-C19A-A443-8A13-17E3127E8F67}"/>
                </a:ext>
              </a:extLst>
            </p:cNvPr>
            <p:cNvSpPr/>
            <p:nvPr/>
          </p:nvSpPr>
          <p:spPr>
            <a:xfrm>
              <a:off x="5927427" y="2914518"/>
              <a:ext cx="604840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R2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FCD4DC9-4FCD-914D-A410-1FB65D59038C}"/>
                </a:ext>
              </a:extLst>
            </p:cNvPr>
            <p:cNvSpPr/>
            <p:nvPr/>
          </p:nvSpPr>
          <p:spPr>
            <a:xfrm>
              <a:off x="5927427" y="4126528"/>
              <a:ext cx="604840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R5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D53424B-B6F4-2240-AA72-0E8E9B5340E8}"/>
                </a:ext>
              </a:extLst>
            </p:cNvPr>
            <p:cNvSpPr/>
            <p:nvPr/>
          </p:nvSpPr>
          <p:spPr>
            <a:xfrm>
              <a:off x="4802010" y="5338540"/>
              <a:ext cx="604840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R7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E52C871-B19A-F641-B028-3A1FB0910148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 flipH="1">
              <a:off x="5406852" y="4428950"/>
              <a:ext cx="520575" cy="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DC2569-6DC1-CB4E-ADF4-ECD8CFE838F2}"/>
                </a:ext>
              </a:extLst>
            </p:cNvPr>
            <p:cNvCxnSpPr>
              <a:cxnSpLocks/>
              <a:stCxn id="78" idx="3"/>
              <a:endCxn id="79" idx="7"/>
            </p:cNvCxnSpPr>
            <p:nvPr/>
          </p:nvCxnSpPr>
          <p:spPr>
            <a:xfrm flipH="1">
              <a:off x="5318277" y="3430783"/>
              <a:ext cx="697730" cy="784325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BFD83A6-C4F6-E843-807F-9B3A7A1C41CE}"/>
                </a:ext>
              </a:extLst>
            </p:cNvPr>
            <p:cNvCxnSpPr>
              <a:cxnSpLocks/>
              <a:stCxn id="81" idx="0"/>
              <a:endCxn id="79" idx="4"/>
            </p:cNvCxnSpPr>
            <p:nvPr/>
          </p:nvCxnSpPr>
          <p:spPr>
            <a:xfrm flipV="1">
              <a:off x="5104432" y="4731372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792E0AB-225F-924E-854D-BBBC87ACF883}"/>
                </a:ext>
              </a:extLst>
            </p:cNvPr>
            <p:cNvSpPr/>
            <p:nvPr/>
          </p:nvSpPr>
          <p:spPr>
            <a:xfrm>
              <a:off x="4802010" y="4126530"/>
              <a:ext cx="604840" cy="60484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R4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582CD9-6E2D-BD48-AF79-8C926454734C}"/>
              </a:ext>
            </a:extLst>
          </p:cNvPr>
          <p:cNvGrpSpPr/>
          <p:nvPr/>
        </p:nvGrpSpPr>
        <p:grpSpPr>
          <a:xfrm>
            <a:off x="7731316" y="3118539"/>
            <a:ext cx="1175347" cy="1246629"/>
            <a:chOff x="1153619" y="2351530"/>
            <a:chExt cx="2855674" cy="3028862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00593CB-EFA3-C147-9801-23DC49D7C370}"/>
                </a:ext>
              </a:extLst>
            </p:cNvPr>
            <p:cNvSpPr/>
            <p:nvPr/>
          </p:nvSpPr>
          <p:spPr>
            <a:xfrm>
              <a:off x="2279035" y="2351530"/>
              <a:ext cx="604840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R2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39CC3D-7006-5C41-BD2E-16B63FAB01D9}"/>
                </a:ext>
              </a:extLst>
            </p:cNvPr>
            <p:cNvSpPr/>
            <p:nvPr/>
          </p:nvSpPr>
          <p:spPr>
            <a:xfrm>
              <a:off x="3404453" y="2351530"/>
              <a:ext cx="604840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R3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D048AC3-6B0D-7440-9AFC-6F457E415FB4}"/>
                </a:ext>
              </a:extLst>
            </p:cNvPr>
            <p:cNvSpPr/>
            <p:nvPr/>
          </p:nvSpPr>
          <p:spPr>
            <a:xfrm>
              <a:off x="1153619" y="3563540"/>
              <a:ext cx="604840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R4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6D585DA-A5F5-9247-9048-3A71DF167AC4}"/>
                </a:ext>
              </a:extLst>
            </p:cNvPr>
            <p:cNvSpPr/>
            <p:nvPr/>
          </p:nvSpPr>
          <p:spPr>
            <a:xfrm>
              <a:off x="2279035" y="4775552"/>
              <a:ext cx="604840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R8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8DFECA1-D314-6449-8CAF-EAA9EEF74FB9}"/>
                </a:ext>
              </a:extLst>
            </p:cNvPr>
            <p:cNvCxnSpPr>
              <a:cxnSpLocks/>
              <a:stCxn id="98" idx="0"/>
              <a:endCxn id="97" idx="4"/>
            </p:cNvCxnSpPr>
            <p:nvPr/>
          </p:nvCxnSpPr>
          <p:spPr>
            <a:xfrm flipV="1">
              <a:off x="2581457" y="4168382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B129A0C-50F8-FF41-BEF2-6A687EB6D0FE}"/>
                </a:ext>
              </a:extLst>
            </p:cNvPr>
            <p:cNvCxnSpPr>
              <a:cxnSpLocks/>
              <a:stCxn id="97" idx="0"/>
              <a:endCxn id="94" idx="4"/>
            </p:cNvCxnSpPr>
            <p:nvPr/>
          </p:nvCxnSpPr>
          <p:spPr>
            <a:xfrm flipV="1">
              <a:off x="2581457" y="2956370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A5D624F-600B-AE4B-8BD2-0C95474CBE79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 flipH="1">
              <a:off x="1758462" y="3865962"/>
              <a:ext cx="520575" cy="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620B7A0-C130-1048-AE90-6EFA6F3E2503}"/>
                </a:ext>
              </a:extLst>
            </p:cNvPr>
            <p:cNvCxnSpPr>
              <a:cxnSpLocks/>
              <a:stCxn id="95" idx="3"/>
              <a:endCxn id="97" idx="7"/>
            </p:cNvCxnSpPr>
            <p:nvPr/>
          </p:nvCxnSpPr>
          <p:spPr>
            <a:xfrm flipH="1">
              <a:off x="2795300" y="2867795"/>
              <a:ext cx="697730" cy="784325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2D75103-5CC7-7B4E-A1AA-48C82030BF27}"/>
                </a:ext>
              </a:extLst>
            </p:cNvPr>
            <p:cNvSpPr/>
            <p:nvPr/>
          </p:nvSpPr>
          <p:spPr>
            <a:xfrm>
              <a:off x="2279035" y="3563540"/>
              <a:ext cx="604840" cy="60484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32A971-9538-CC47-B9AB-DDD4550AAF05}"/>
              </a:ext>
            </a:extLst>
          </p:cNvPr>
          <p:cNvGrpSpPr/>
          <p:nvPr/>
        </p:nvGrpSpPr>
        <p:grpSpPr>
          <a:xfrm>
            <a:off x="9873793" y="3133121"/>
            <a:ext cx="712145" cy="1246629"/>
            <a:chOff x="4212858" y="2534087"/>
            <a:chExt cx="1730258" cy="3028862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0B4B05B-5963-864C-9255-2D0F512AEFF2}"/>
                </a:ext>
              </a:extLst>
            </p:cNvPr>
            <p:cNvSpPr/>
            <p:nvPr/>
          </p:nvSpPr>
          <p:spPr>
            <a:xfrm>
              <a:off x="5338276" y="2534087"/>
              <a:ext cx="604840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R3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224A19E-5534-8E44-AE26-E27821692012}"/>
                </a:ext>
              </a:extLst>
            </p:cNvPr>
            <p:cNvSpPr/>
            <p:nvPr/>
          </p:nvSpPr>
          <p:spPr>
            <a:xfrm>
              <a:off x="4212858" y="4958109"/>
              <a:ext cx="604840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R8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4BD3522-BD97-4542-A14B-18140232C5AA}"/>
                </a:ext>
              </a:extLst>
            </p:cNvPr>
            <p:cNvSpPr/>
            <p:nvPr/>
          </p:nvSpPr>
          <p:spPr>
            <a:xfrm>
              <a:off x="5338274" y="4958109"/>
              <a:ext cx="604840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R9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680DB5F-7DE2-EF4E-A217-64E8335C5233}"/>
                </a:ext>
              </a:extLst>
            </p:cNvPr>
            <p:cNvCxnSpPr>
              <a:cxnSpLocks/>
              <a:stCxn id="104" idx="0"/>
              <a:endCxn id="103" idx="4"/>
            </p:cNvCxnSpPr>
            <p:nvPr/>
          </p:nvCxnSpPr>
          <p:spPr>
            <a:xfrm flipV="1">
              <a:off x="5640693" y="3138927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6BA2D2E-F4F4-1C47-A41A-57A49BB34296}"/>
                </a:ext>
              </a:extLst>
            </p:cNvPr>
            <p:cNvCxnSpPr>
              <a:cxnSpLocks/>
              <a:stCxn id="105" idx="7"/>
              <a:endCxn id="104" idx="3"/>
            </p:cNvCxnSpPr>
            <p:nvPr/>
          </p:nvCxnSpPr>
          <p:spPr>
            <a:xfrm flipV="1">
              <a:off x="4729121" y="4262361"/>
              <a:ext cx="697730" cy="784325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992A56C-DC90-ED44-B984-E7508DFCEDA7}"/>
                </a:ext>
              </a:extLst>
            </p:cNvPr>
            <p:cNvCxnSpPr>
              <a:cxnSpLocks/>
              <a:stCxn id="106" idx="0"/>
              <a:endCxn id="104" idx="4"/>
            </p:cNvCxnSpPr>
            <p:nvPr/>
          </p:nvCxnSpPr>
          <p:spPr>
            <a:xfrm flipV="1">
              <a:off x="5640693" y="4350941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19BFCB9-0524-8142-8CE4-3667310A1D73}"/>
                </a:ext>
              </a:extLst>
            </p:cNvPr>
            <p:cNvSpPr/>
            <p:nvPr/>
          </p:nvSpPr>
          <p:spPr>
            <a:xfrm>
              <a:off x="5338271" y="3746099"/>
              <a:ext cx="604840" cy="60484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06955-D00A-124E-AC1D-C18C08CE8042}"/>
              </a:ext>
            </a:extLst>
          </p:cNvPr>
          <p:cNvGrpSpPr/>
          <p:nvPr/>
        </p:nvGrpSpPr>
        <p:grpSpPr>
          <a:xfrm>
            <a:off x="6257863" y="5165213"/>
            <a:ext cx="712145" cy="747787"/>
            <a:chOff x="5576519" y="3965657"/>
            <a:chExt cx="1730257" cy="1816854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2850070-9A0A-D842-8D5D-E99A0BADDDF9}"/>
                </a:ext>
              </a:extLst>
            </p:cNvPr>
            <p:cNvSpPr/>
            <p:nvPr/>
          </p:nvSpPr>
          <p:spPr>
            <a:xfrm>
              <a:off x="5576519" y="3965657"/>
              <a:ext cx="604840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R4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87EB2516-1734-4D49-BE95-65DE6DC0FE1B}"/>
                </a:ext>
              </a:extLst>
            </p:cNvPr>
            <p:cNvSpPr/>
            <p:nvPr/>
          </p:nvSpPr>
          <p:spPr>
            <a:xfrm>
              <a:off x="6701936" y="5177671"/>
              <a:ext cx="604840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R8</a:t>
              </a: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D8A41CD-904C-F145-B230-27A38E976372}"/>
                </a:ext>
              </a:extLst>
            </p:cNvPr>
            <p:cNvCxnSpPr>
              <a:cxnSpLocks/>
              <a:stCxn id="111" idx="0"/>
              <a:endCxn id="110" idx="4"/>
            </p:cNvCxnSpPr>
            <p:nvPr/>
          </p:nvCxnSpPr>
          <p:spPr>
            <a:xfrm flipV="1">
              <a:off x="5878939" y="4570499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78FF938-CF6C-774B-88D5-8B29941DA405}"/>
                </a:ext>
              </a:extLst>
            </p:cNvPr>
            <p:cNvCxnSpPr>
              <a:cxnSpLocks/>
              <a:stCxn id="112" idx="2"/>
              <a:endCxn id="111" idx="6"/>
            </p:cNvCxnSpPr>
            <p:nvPr/>
          </p:nvCxnSpPr>
          <p:spPr>
            <a:xfrm flipH="1">
              <a:off x="6181361" y="5480091"/>
              <a:ext cx="520575" cy="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E295E07-269C-6A4A-B40E-CB16252ED1E4}"/>
                </a:ext>
              </a:extLst>
            </p:cNvPr>
            <p:cNvSpPr/>
            <p:nvPr/>
          </p:nvSpPr>
          <p:spPr>
            <a:xfrm>
              <a:off x="5576519" y="5177669"/>
              <a:ext cx="604840" cy="60484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4E02294-39B3-2F4A-AB95-FA49C1C0CB3C}"/>
              </a:ext>
            </a:extLst>
          </p:cNvPr>
          <p:cNvGrpSpPr/>
          <p:nvPr/>
        </p:nvGrpSpPr>
        <p:grpSpPr>
          <a:xfrm>
            <a:off x="7839809" y="5152872"/>
            <a:ext cx="1175347" cy="747787"/>
            <a:chOff x="3264980" y="4412634"/>
            <a:chExt cx="2855672" cy="1816854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9F3D666-0598-9744-B098-2C09F0AC045C}"/>
                </a:ext>
              </a:extLst>
            </p:cNvPr>
            <p:cNvSpPr/>
            <p:nvPr/>
          </p:nvSpPr>
          <p:spPr>
            <a:xfrm>
              <a:off x="4390395" y="4412634"/>
              <a:ext cx="604840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R5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DBDE688-0D9B-2A4A-8AD6-CF74AE6F0E6D}"/>
                </a:ext>
              </a:extLst>
            </p:cNvPr>
            <p:cNvSpPr/>
            <p:nvPr/>
          </p:nvSpPr>
          <p:spPr>
            <a:xfrm>
              <a:off x="3264980" y="5624646"/>
              <a:ext cx="604840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R7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F307D42-21A8-8446-B50C-1DCD4BDB7DC4}"/>
                </a:ext>
              </a:extLst>
            </p:cNvPr>
            <p:cNvSpPr/>
            <p:nvPr/>
          </p:nvSpPr>
          <p:spPr>
            <a:xfrm>
              <a:off x="5515812" y="5624648"/>
              <a:ext cx="604840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R9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39EEB9-BC14-9447-AAE3-E5129654341D}"/>
                </a:ext>
              </a:extLst>
            </p:cNvPr>
            <p:cNvCxnSpPr>
              <a:cxnSpLocks/>
              <a:stCxn id="124" idx="0"/>
              <a:endCxn id="122" idx="4"/>
            </p:cNvCxnSpPr>
            <p:nvPr/>
          </p:nvCxnSpPr>
          <p:spPr>
            <a:xfrm flipV="1">
              <a:off x="4692817" y="5017476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CC193AE-DEE5-A944-BEFB-2BD0A417F017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>
              <a:off x="4995237" y="5927068"/>
              <a:ext cx="520575" cy="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50DC961-3D71-9843-9AED-C62335127FEB}"/>
                </a:ext>
              </a:extLst>
            </p:cNvPr>
            <p:cNvCxnSpPr>
              <a:cxnSpLocks/>
              <a:stCxn id="124" idx="2"/>
              <a:endCxn id="123" idx="6"/>
            </p:cNvCxnSpPr>
            <p:nvPr/>
          </p:nvCxnSpPr>
          <p:spPr>
            <a:xfrm flipH="1">
              <a:off x="3869820" y="5927068"/>
              <a:ext cx="520575" cy="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B1BDFBC-1014-EA49-8B1B-39D737E7F1CA}"/>
                </a:ext>
              </a:extLst>
            </p:cNvPr>
            <p:cNvSpPr/>
            <p:nvPr/>
          </p:nvSpPr>
          <p:spPr>
            <a:xfrm>
              <a:off x="4390395" y="5624646"/>
              <a:ext cx="604840" cy="60484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R8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1CB0064-E678-864D-87C7-F13C1D410688}"/>
              </a:ext>
            </a:extLst>
          </p:cNvPr>
          <p:cNvGrpSpPr/>
          <p:nvPr/>
        </p:nvGrpSpPr>
        <p:grpSpPr>
          <a:xfrm>
            <a:off x="9856123" y="5170861"/>
            <a:ext cx="712145" cy="747787"/>
            <a:chOff x="2279038" y="3563541"/>
            <a:chExt cx="1730257" cy="1816854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3E8D44D-542D-5D46-B27B-352D66313A71}"/>
                </a:ext>
              </a:extLst>
            </p:cNvPr>
            <p:cNvSpPr/>
            <p:nvPr/>
          </p:nvSpPr>
          <p:spPr>
            <a:xfrm>
              <a:off x="3404455" y="3563541"/>
              <a:ext cx="604840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R6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01D0AA3-86F5-3C45-897E-6825BC245142}"/>
                </a:ext>
              </a:extLst>
            </p:cNvPr>
            <p:cNvSpPr/>
            <p:nvPr/>
          </p:nvSpPr>
          <p:spPr>
            <a:xfrm>
              <a:off x="2279038" y="4775555"/>
              <a:ext cx="604840" cy="60484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R8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E21616F-95B8-6A4A-8FB8-4845D4F7B96E}"/>
                </a:ext>
              </a:extLst>
            </p:cNvPr>
            <p:cNvCxnSpPr>
              <a:cxnSpLocks/>
              <a:stCxn id="130" idx="6"/>
              <a:endCxn id="131" idx="2"/>
            </p:cNvCxnSpPr>
            <p:nvPr/>
          </p:nvCxnSpPr>
          <p:spPr>
            <a:xfrm>
              <a:off x="2883878" y="5077975"/>
              <a:ext cx="520575" cy="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70909A9-33E5-CD41-A907-CDDC30B66074}"/>
                </a:ext>
              </a:extLst>
            </p:cNvPr>
            <p:cNvCxnSpPr>
              <a:cxnSpLocks/>
              <a:stCxn id="131" idx="0"/>
              <a:endCxn id="129" idx="4"/>
            </p:cNvCxnSpPr>
            <p:nvPr/>
          </p:nvCxnSpPr>
          <p:spPr>
            <a:xfrm flipV="1">
              <a:off x="3706875" y="4168383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67AC55D-3C2A-1849-BED3-C9CD25A8F904}"/>
                </a:ext>
              </a:extLst>
            </p:cNvPr>
            <p:cNvSpPr/>
            <p:nvPr/>
          </p:nvSpPr>
          <p:spPr>
            <a:xfrm>
              <a:off x="3404453" y="4775553"/>
              <a:ext cx="604840" cy="60484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664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201">
            <a:extLst>
              <a:ext uri="{FF2B5EF4-FFF2-40B4-BE49-F238E27FC236}">
                <a16:creationId xmlns:a16="http://schemas.microsoft.com/office/drawing/2014/main" id="{FBE5D9B6-B44C-B34F-8B25-7ADE089E8627}"/>
              </a:ext>
            </a:extLst>
          </p:cNvPr>
          <p:cNvSpPr/>
          <p:nvPr/>
        </p:nvSpPr>
        <p:spPr>
          <a:xfrm rot="16200000">
            <a:off x="5649048" y="849788"/>
            <a:ext cx="5202550" cy="5857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rtlCol="0" anchor="t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R5 Link state database</a:t>
            </a:r>
            <a:endParaRPr lang="en-US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79E6FF8-C0BE-D240-A91A-0C48800E50D6}"/>
              </a:ext>
            </a:extLst>
          </p:cNvPr>
          <p:cNvGrpSpPr/>
          <p:nvPr/>
        </p:nvGrpSpPr>
        <p:grpSpPr>
          <a:xfrm>
            <a:off x="5725633" y="1281703"/>
            <a:ext cx="5335011" cy="4972312"/>
            <a:chOff x="5725633" y="1281703"/>
            <a:chExt cx="5335011" cy="4972312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54BFEE04-2320-B74E-9654-D2C5F9F44328}"/>
                </a:ext>
              </a:extLst>
            </p:cNvPr>
            <p:cNvSpPr/>
            <p:nvPr/>
          </p:nvSpPr>
          <p:spPr>
            <a:xfrm>
              <a:off x="5744321" y="4678398"/>
              <a:ext cx="1691537" cy="1575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rtlCol="0" anchor="t" anchorCtr="0"/>
            <a:lstStyle/>
            <a:p>
              <a:r>
                <a:rPr lang="en-US" sz="12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R7 LSP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A2C77322-27AD-A848-A387-967735B215CE}"/>
                </a:ext>
              </a:extLst>
            </p:cNvPr>
            <p:cNvSpPr/>
            <p:nvPr/>
          </p:nvSpPr>
          <p:spPr>
            <a:xfrm>
              <a:off x="9369107" y="4678398"/>
              <a:ext cx="1691537" cy="1575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rtlCol="0" anchor="t" anchorCtr="0"/>
            <a:lstStyle/>
            <a:p>
              <a:r>
                <a:rPr lang="en-US" sz="12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R9 LSP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B8D095F4-C00A-3C41-A737-EFB28C89AA4E}"/>
                </a:ext>
              </a:extLst>
            </p:cNvPr>
            <p:cNvSpPr/>
            <p:nvPr/>
          </p:nvSpPr>
          <p:spPr>
            <a:xfrm>
              <a:off x="7556714" y="4678398"/>
              <a:ext cx="1691537" cy="1575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rtlCol="0" anchor="t" anchorCtr="0"/>
            <a:lstStyle/>
            <a:p>
              <a:r>
                <a:rPr lang="en-US" sz="12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R8 LSP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9D2AC73-4617-2B4C-A6B7-1308EF95582A}"/>
                </a:ext>
              </a:extLst>
            </p:cNvPr>
            <p:cNvSpPr/>
            <p:nvPr/>
          </p:nvSpPr>
          <p:spPr>
            <a:xfrm>
              <a:off x="5725633" y="1281703"/>
              <a:ext cx="1691537" cy="1575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rtlCol="0" anchor="t" anchorCtr="0"/>
            <a:lstStyle/>
            <a:p>
              <a:r>
                <a:rPr lang="en-US" sz="12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R1 LSP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E59301DA-AB24-F34D-BBE4-3BBFE69435B0}"/>
                </a:ext>
              </a:extLst>
            </p:cNvPr>
            <p:cNvSpPr/>
            <p:nvPr/>
          </p:nvSpPr>
          <p:spPr>
            <a:xfrm>
              <a:off x="9350419" y="1281703"/>
              <a:ext cx="1691537" cy="1575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rtlCol="0" anchor="t" anchorCtr="0"/>
            <a:lstStyle/>
            <a:p>
              <a:r>
                <a:rPr lang="en-US" sz="12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R3 LSP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AF468D42-7C4D-F445-B183-CF8943F7712E}"/>
                </a:ext>
              </a:extLst>
            </p:cNvPr>
            <p:cNvSpPr/>
            <p:nvPr/>
          </p:nvSpPr>
          <p:spPr>
            <a:xfrm>
              <a:off x="7538026" y="1281703"/>
              <a:ext cx="1691537" cy="1575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rtlCol="0" anchor="t" anchorCtr="0"/>
            <a:lstStyle/>
            <a:p>
              <a:r>
                <a:rPr lang="en-US" sz="12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R2 LSP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E30CFA7B-B142-5648-B7FD-31568394514A}"/>
                </a:ext>
              </a:extLst>
            </p:cNvPr>
            <p:cNvSpPr/>
            <p:nvPr/>
          </p:nvSpPr>
          <p:spPr>
            <a:xfrm>
              <a:off x="5737356" y="2981468"/>
              <a:ext cx="1691537" cy="1575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rtlCol="0" anchor="t" anchorCtr="0"/>
            <a:lstStyle/>
            <a:p>
              <a:r>
                <a:rPr lang="en-US" sz="12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R4 LSP</a:t>
              </a: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3F51B84-B6F2-7842-8176-0EA0958BFD9D}"/>
                </a:ext>
              </a:extLst>
            </p:cNvPr>
            <p:cNvSpPr/>
            <p:nvPr/>
          </p:nvSpPr>
          <p:spPr>
            <a:xfrm>
              <a:off x="9362142" y="2981468"/>
              <a:ext cx="1691537" cy="1575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rtlCol="0" anchor="t" anchorCtr="0"/>
            <a:lstStyle/>
            <a:p>
              <a:r>
                <a:rPr lang="en-US" sz="12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R6 LSP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F4F8F8F-7378-6F40-ACC7-121127ED3060}"/>
                </a:ext>
              </a:extLst>
            </p:cNvPr>
            <p:cNvSpPr/>
            <p:nvPr/>
          </p:nvSpPr>
          <p:spPr>
            <a:xfrm>
              <a:off x="7549749" y="2981468"/>
              <a:ext cx="1691537" cy="15756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Ins="0" rtlCol="0" anchor="t" anchorCtr="0"/>
            <a:lstStyle/>
            <a:p>
              <a:r>
                <a:rPr lang="en-US" sz="12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R5 LSP</a:t>
              </a:r>
            </a:p>
          </p:txBody>
        </p:sp>
      </p:grpSp>
      <p:sp>
        <p:nvSpPr>
          <p:cNvPr id="203" name="Rectangle 202">
            <a:extLst>
              <a:ext uri="{FF2B5EF4-FFF2-40B4-BE49-F238E27FC236}">
                <a16:creationId xmlns:a16="http://schemas.microsoft.com/office/drawing/2014/main" id="{8380D66C-589A-BA4C-A438-A37650CB4CB9}"/>
              </a:ext>
            </a:extLst>
          </p:cNvPr>
          <p:cNvSpPr/>
          <p:nvPr/>
        </p:nvSpPr>
        <p:spPr>
          <a:xfrm>
            <a:off x="5744321" y="4678398"/>
            <a:ext cx="1691537" cy="1575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R7 LSP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B7EE63EF-32C2-5742-960E-BDE9586E1C0A}"/>
              </a:ext>
            </a:extLst>
          </p:cNvPr>
          <p:cNvSpPr/>
          <p:nvPr/>
        </p:nvSpPr>
        <p:spPr>
          <a:xfrm>
            <a:off x="9369107" y="4678398"/>
            <a:ext cx="1691537" cy="1575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R9 LSP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4A894254-F7BB-B146-9490-2F0CA63BC8E1}"/>
              </a:ext>
            </a:extLst>
          </p:cNvPr>
          <p:cNvSpPr/>
          <p:nvPr/>
        </p:nvSpPr>
        <p:spPr>
          <a:xfrm>
            <a:off x="7556714" y="4678398"/>
            <a:ext cx="1691537" cy="1575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R8 LSP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F0A528F2-3064-2347-9F3F-F18A701729AF}"/>
              </a:ext>
            </a:extLst>
          </p:cNvPr>
          <p:cNvSpPr/>
          <p:nvPr/>
        </p:nvSpPr>
        <p:spPr>
          <a:xfrm>
            <a:off x="5725633" y="1281703"/>
            <a:ext cx="1691537" cy="1575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R1 LSP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0CFD4DCD-0ADC-C64D-AFA6-A18F37FA290E}"/>
              </a:ext>
            </a:extLst>
          </p:cNvPr>
          <p:cNvSpPr/>
          <p:nvPr/>
        </p:nvSpPr>
        <p:spPr>
          <a:xfrm>
            <a:off x="9350419" y="1281703"/>
            <a:ext cx="1691537" cy="1575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R3 LSP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09254AD-99A9-EF4B-8945-36B08E32C485}"/>
              </a:ext>
            </a:extLst>
          </p:cNvPr>
          <p:cNvSpPr/>
          <p:nvPr/>
        </p:nvSpPr>
        <p:spPr>
          <a:xfrm>
            <a:off x="7538026" y="1281703"/>
            <a:ext cx="1691537" cy="1575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R2 LSP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CF4FAE9-45DB-6B4E-883D-8A95D1E8E2BD}"/>
              </a:ext>
            </a:extLst>
          </p:cNvPr>
          <p:cNvSpPr/>
          <p:nvPr/>
        </p:nvSpPr>
        <p:spPr>
          <a:xfrm>
            <a:off x="5737356" y="2981468"/>
            <a:ext cx="1691537" cy="1575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R4 LSP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693C640-CC9A-7C40-85B9-02F756B7FD66}"/>
              </a:ext>
            </a:extLst>
          </p:cNvPr>
          <p:cNvSpPr/>
          <p:nvPr/>
        </p:nvSpPr>
        <p:spPr>
          <a:xfrm>
            <a:off x="9362142" y="2981468"/>
            <a:ext cx="1691537" cy="1575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R6 LSP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DC449A9D-7BB7-F44C-AEB9-7E21D53EC950}"/>
              </a:ext>
            </a:extLst>
          </p:cNvPr>
          <p:cNvSpPr/>
          <p:nvPr/>
        </p:nvSpPr>
        <p:spPr>
          <a:xfrm>
            <a:off x="7549749" y="2981468"/>
            <a:ext cx="1691537" cy="15756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0" rIns="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R5 LSP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 topology from link-state database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23359" y="6356350"/>
            <a:ext cx="543066" cy="150279"/>
          </a:xfrm>
        </p:spPr>
        <p:txBody>
          <a:bodyPr tIns="0" bIns="0"/>
          <a:lstStyle/>
          <a:p>
            <a:fld id="{F1B93961-DF7A-7041-8038-0408F7E72786}" type="slidenum">
              <a:rPr lang="en-US" sz="900" smtClean="0"/>
              <a:pPr/>
              <a:t>17</a:t>
            </a:fld>
            <a:endParaRPr lang="en-US" sz="9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1F33CA-81F1-D044-924E-BF420299D151}"/>
              </a:ext>
            </a:extLst>
          </p:cNvPr>
          <p:cNvSpPr/>
          <p:nvPr/>
        </p:nvSpPr>
        <p:spPr>
          <a:xfrm>
            <a:off x="1001220" y="2199130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8CFA04-D223-6244-A8EE-8ECE33A47EDB}"/>
              </a:ext>
            </a:extLst>
          </p:cNvPr>
          <p:cNvSpPr/>
          <p:nvPr/>
        </p:nvSpPr>
        <p:spPr>
          <a:xfrm>
            <a:off x="2126636" y="2199130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B75321-43B5-394A-8CAA-77FDB59DE34C}"/>
              </a:ext>
            </a:extLst>
          </p:cNvPr>
          <p:cNvSpPr/>
          <p:nvPr/>
        </p:nvSpPr>
        <p:spPr>
          <a:xfrm>
            <a:off x="3252052" y="2199130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C7919A-522B-8543-8E6B-2402D730FC22}"/>
              </a:ext>
            </a:extLst>
          </p:cNvPr>
          <p:cNvSpPr/>
          <p:nvPr/>
        </p:nvSpPr>
        <p:spPr>
          <a:xfrm>
            <a:off x="1001220" y="3411141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A5DBCF-D0B8-894E-808E-97A7B8737F2E}"/>
              </a:ext>
            </a:extLst>
          </p:cNvPr>
          <p:cNvSpPr/>
          <p:nvPr/>
        </p:nvSpPr>
        <p:spPr>
          <a:xfrm>
            <a:off x="2126636" y="3411141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44D6785-23C8-C04A-A5D5-3122F9DF36DD}"/>
              </a:ext>
            </a:extLst>
          </p:cNvPr>
          <p:cNvSpPr/>
          <p:nvPr/>
        </p:nvSpPr>
        <p:spPr>
          <a:xfrm>
            <a:off x="3252052" y="3411141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37D544-B0FC-074B-8BC5-FA60EC972E42}"/>
              </a:ext>
            </a:extLst>
          </p:cNvPr>
          <p:cNvSpPr/>
          <p:nvPr/>
        </p:nvSpPr>
        <p:spPr>
          <a:xfrm>
            <a:off x="1001220" y="4623152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0AFF72-DC2F-BB45-878E-EEA6D0870D33}"/>
              </a:ext>
            </a:extLst>
          </p:cNvPr>
          <p:cNvSpPr/>
          <p:nvPr/>
        </p:nvSpPr>
        <p:spPr>
          <a:xfrm>
            <a:off x="2126636" y="4623152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A08DF8-D38C-3240-A078-9A6A00F6824C}"/>
              </a:ext>
            </a:extLst>
          </p:cNvPr>
          <p:cNvSpPr/>
          <p:nvPr/>
        </p:nvSpPr>
        <p:spPr>
          <a:xfrm>
            <a:off x="3252052" y="4623152"/>
            <a:ext cx="604841" cy="60484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D47E5F-28FF-E64D-8BDD-0D4E2EDF7356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1303641" y="2803971"/>
            <a:ext cx="0" cy="60717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5FE29C-07B4-6242-8035-4AE269C29E21}"/>
              </a:ext>
            </a:extLst>
          </p:cNvPr>
          <p:cNvCxnSpPr>
            <a:cxnSpLocks/>
            <a:stCxn id="15" idx="0"/>
            <a:endCxn id="12" idx="4"/>
          </p:cNvCxnSpPr>
          <p:nvPr/>
        </p:nvCxnSpPr>
        <p:spPr>
          <a:xfrm flipV="1">
            <a:off x="2429057" y="4015982"/>
            <a:ext cx="0" cy="60717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0E24F9-72C8-5F49-91F6-5DB16B09BB2F}"/>
              </a:ext>
            </a:extLst>
          </p:cNvPr>
          <p:cNvCxnSpPr>
            <a:cxnSpLocks/>
            <a:stCxn id="12" idx="0"/>
            <a:endCxn id="9" idx="4"/>
          </p:cNvCxnSpPr>
          <p:nvPr/>
        </p:nvCxnSpPr>
        <p:spPr>
          <a:xfrm flipV="1">
            <a:off x="2429057" y="2803971"/>
            <a:ext cx="0" cy="60717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690D3-8C24-8644-A3E0-0166AA7EBE9B}"/>
              </a:ext>
            </a:extLst>
          </p:cNvPr>
          <p:cNvCxnSpPr>
            <a:cxnSpLocks/>
            <a:stCxn id="13" idx="1"/>
            <a:endCxn id="9" idx="5"/>
          </p:cNvCxnSpPr>
          <p:nvPr/>
        </p:nvCxnSpPr>
        <p:spPr>
          <a:xfrm flipH="1" flipV="1">
            <a:off x="2642900" y="2715394"/>
            <a:ext cx="697729" cy="78432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5A9C9C-BDDC-0143-BCC6-0F1A4D9374AD}"/>
              </a:ext>
            </a:extLst>
          </p:cNvPr>
          <p:cNvCxnSpPr>
            <a:cxnSpLocks/>
            <a:stCxn id="13" idx="0"/>
            <a:endCxn id="10" idx="4"/>
          </p:cNvCxnSpPr>
          <p:nvPr/>
        </p:nvCxnSpPr>
        <p:spPr>
          <a:xfrm flipV="1">
            <a:off x="3554473" y="2803971"/>
            <a:ext cx="0" cy="60717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76FCF62-C71B-7D47-A494-7523F152B304}"/>
              </a:ext>
            </a:extLst>
          </p:cNvPr>
          <p:cNvCxnSpPr>
            <a:cxnSpLocks/>
            <a:stCxn id="15" idx="7"/>
            <a:endCxn id="13" idx="3"/>
          </p:cNvCxnSpPr>
          <p:nvPr/>
        </p:nvCxnSpPr>
        <p:spPr>
          <a:xfrm flipV="1">
            <a:off x="2642900" y="3927405"/>
            <a:ext cx="697729" cy="78432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26DB45C-2524-E74B-8EF8-277990755042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2731477" y="4925573"/>
            <a:ext cx="520575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D908C4-6140-9544-876B-139CB2DE848E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3554473" y="4015982"/>
            <a:ext cx="0" cy="60717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57BF53-328C-5146-B682-DBC2A2A6D1E2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1606062" y="3713562"/>
            <a:ext cx="520574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95F2708-3F2D-E743-A647-96F96EBA6D1D}"/>
              </a:ext>
            </a:extLst>
          </p:cNvPr>
          <p:cNvCxnSpPr>
            <a:cxnSpLocks/>
            <a:stCxn id="9" idx="3"/>
            <a:endCxn id="11" idx="7"/>
          </p:cNvCxnSpPr>
          <p:nvPr/>
        </p:nvCxnSpPr>
        <p:spPr>
          <a:xfrm flipH="1">
            <a:off x="1517484" y="2715394"/>
            <a:ext cx="697729" cy="78432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D97376-3D77-1546-ADAC-133C16044E4D}"/>
              </a:ext>
            </a:extLst>
          </p:cNvPr>
          <p:cNvCxnSpPr>
            <a:cxnSpLocks/>
            <a:stCxn id="14" idx="0"/>
            <a:endCxn id="11" idx="4"/>
          </p:cNvCxnSpPr>
          <p:nvPr/>
        </p:nvCxnSpPr>
        <p:spPr>
          <a:xfrm flipV="1">
            <a:off x="1303641" y="4015982"/>
            <a:ext cx="0" cy="60717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F8294D8-4CB3-0F48-9AE7-4AC692E63788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>
            <a:off x="1606061" y="4925573"/>
            <a:ext cx="520575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EC39729-72EA-6140-A81C-23EA4C768A18}"/>
              </a:ext>
            </a:extLst>
          </p:cNvPr>
          <p:cNvCxnSpPr>
            <a:cxnSpLocks/>
            <a:stCxn id="10" idx="3"/>
            <a:endCxn id="12" idx="7"/>
          </p:cNvCxnSpPr>
          <p:nvPr/>
        </p:nvCxnSpPr>
        <p:spPr>
          <a:xfrm flipH="1">
            <a:off x="2642900" y="2715394"/>
            <a:ext cx="697729" cy="78432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9C8B6F2-8FC8-6744-A7A0-7812546A0134}"/>
              </a:ext>
            </a:extLst>
          </p:cNvPr>
          <p:cNvCxnSpPr>
            <a:cxnSpLocks/>
          </p:cNvCxnSpPr>
          <p:nvPr/>
        </p:nvCxnSpPr>
        <p:spPr>
          <a:xfrm flipH="1">
            <a:off x="2769921" y="2785485"/>
            <a:ext cx="1587416" cy="827379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1C3E9CF-9D1D-4946-B43B-88BF0533C99C}"/>
              </a:ext>
            </a:extLst>
          </p:cNvPr>
          <p:cNvCxnSpPr>
            <a:cxnSpLocks/>
          </p:cNvCxnSpPr>
          <p:nvPr/>
        </p:nvCxnSpPr>
        <p:spPr>
          <a:xfrm flipH="1">
            <a:off x="4339026" y="2781046"/>
            <a:ext cx="982584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ysDot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F626BF78-B6F0-E042-A36E-E56D08ED8444}"/>
              </a:ext>
            </a:extLst>
          </p:cNvPr>
          <p:cNvGrpSpPr/>
          <p:nvPr/>
        </p:nvGrpSpPr>
        <p:grpSpPr>
          <a:xfrm>
            <a:off x="6224885" y="1920559"/>
            <a:ext cx="248942" cy="747786"/>
            <a:chOff x="6762864" y="1561751"/>
            <a:chExt cx="604841" cy="1816852"/>
          </a:xfrm>
          <a:solidFill>
            <a:schemeClr val="bg2">
              <a:lumMod val="25000"/>
            </a:schemeClr>
          </a:solidFill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273EC09-17E6-EA41-9B95-82B65E82C40F}"/>
                </a:ext>
              </a:extLst>
            </p:cNvPr>
            <p:cNvSpPr/>
            <p:nvPr/>
          </p:nvSpPr>
          <p:spPr>
            <a:xfrm>
              <a:off x="6762864" y="2773763"/>
              <a:ext cx="604841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R4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FCC5320-BAE3-1348-B00A-D6F1361BA7DA}"/>
                </a:ext>
              </a:extLst>
            </p:cNvPr>
            <p:cNvCxnSpPr>
              <a:cxnSpLocks/>
              <a:stCxn id="42" idx="0"/>
              <a:endCxn id="41" idx="4"/>
            </p:cNvCxnSpPr>
            <p:nvPr/>
          </p:nvCxnSpPr>
          <p:spPr>
            <a:xfrm flipV="1">
              <a:off x="7065285" y="2166591"/>
              <a:ext cx="0" cy="607170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C6177A0-6A9B-6049-95D9-0E2E000FE3AC}"/>
                </a:ext>
              </a:extLst>
            </p:cNvPr>
            <p:cNvSpPr/>
            <p:nvPr/>
          </p:nvSpPr>
          <p:spPr>
            <a:xfrm>
              <a:off x="6762864" y="1561751"/>
              <a:ext cx="604841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R1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2DBB7A-9F4F-1E4D-A49C-8EE1C12F854B}"/>
              </a:ext>
            </a:extLst>
          </p:cNvPr>
          <p:cNvGrpSpPr/>
          <p:nvPr/>
        </p:nvGrpSpPr>
        <p:grpSpPr>
          <a:xfrm>
            <a:off x="7740927" y="1904014"/>
            <a:ext cx="1175347" cy="747786"/>
            <a:chOff x="8032686" y="2412973"/>
            <a:chExt cx="2855673" cy="1816853"/>
          </a:xfrm>
          <a:solidFill>
            <a:schemeClr val="bg2">
              <a:lumMod val="25000"/>
            </a:schemeClr>
          </a:solidFill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B96ED44-9B99-3848-8833-B3D3CCC27F83}"/>
                </a:ext>
              </a:extLst>
            </p:cNvPr>
            <p:cNvSpPr/>
            <p:nvPr/>
          </p:nvSpPr>
          <p:spPr>
            <a:xfrm>
              <a:off x="8032686" y="3624986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R4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77CE65E-9ED9-7A4D-9928-F0A5EA118950}"/>
                </a:ext>
              </a:extLst>
            </p:cNvPr>
            <p:cNvSpPr/>
            <p:nvPr/>
          </p:nvSpPr>
          <p:spPr>
            <a:xfrm>
              <a:off x="9158101" y="3624986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R5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66120D4-E919-5244-83FD-C901E6125B71}"/>
                </a:ext>
              </a:extLst>
            </p:cNvPr>
            <p:cNvSpPr/>
            <p:nvPr/>
          </p:nvSpPr>
          <p:spPr>
            <a:xfrm>
              <a:off x="10283519" y="3624986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R6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BEDF8DF-9118-9744-9B98-FFABE6617213}"/>
                </a:ext>
              </a:extLst>
            </p:cNvPr>
            <p:cNvCxnSpPr>
              <a:cxnSpLocks/>
              <a:stCxn id="64" idx="0"/>
              <a:endCxn id="54" idx="4"/>
            </p:cNvCxnSpPr>
            <p:nvPr/>
          </p:nvCxnSpPr>
          <p:spPr>
            <a:xfrm flipV="1">
              <a:off x="9460524" y="3017813"/>
              <a:ext cx="0" cy="607170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02E5C79-DF20-DD4E-BF7C-E1960C834EF6}"/>
                </a:ext>
              </a:extLst>
            </p:cNvPr>
            <p:cNvCxnSpPr>
              <a:cxnSpLocks/>
              <a:stCxn id="65" idx="1"/>
              <a:endCxn id="54" idx="5"/>
            </p:cNvCxnSpPr>
            <p:nvPr/>
          </p:nvCxnSpPr>
          <p:spPr>
            <a:xfrm flipH="1" flipV="1">
              <a:off x="9674364" y="2929238"/>
              <a:ext cx="697730" cy="784325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5301E99-2D7F-8541-9A17-859E29CEF2A1}"/>
                </a:ext>
              </a:extLst>
            </p:cNvPr>
            <p:cNvCxnSpPr>
              <a:cxnSpLocks/>
              <a:stCxn id="54" idx="3"/>
              <a:endCxn id="63" idx="7"/>
            </p:cNvCxnSpPr>
            <p:nvPr/>
          </p:nvCxnSpPr>
          <p:spPr>
            <a:xfrm flipH="1">
              <a:off x="8548951" y="2929238"/>
              <a:ext cx="697730" cy="784325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91FE8A5-7AA7-AD48-A535-7398CD5AF2C3}"/>
                </a:ext>
              </a:extLst>
            </p:cNvPr>
            <p:cNvSpPr/>
            <p:nvPr/>
          </p:nvSpPr>
          <p:spPr>
            <a:xfrm>
              <a:off x="9158101" y="2412973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E8394C-DE2A-D846-A300-406EDE8E2051}"/>
              </a:ext>
            </a:extLst>
          </p:cNvPr>
          <p:cNvGrpSpPr/>
          <p:nvPr/>
        </p:nvGrpSpPr>
        <p:grpSpPr>
          <a:xfrm>
            <a:off x="9856122" y="1940977"/>
            <a:ext cx="712144" cy="747786"/>
            <a:chOff x="5750660" y="3987429"/>
            <a:chExt cx="1730256" cy="1816853"/>
          </a:xfrm>
          <a:solidFill>
            <a:schemeClr val="bg2">
              <a:lumMod val="25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6EBCE24-ADEA-DE4B-B544-92E763F8549C}"/>
                </a:ext>
              </a:extLst>
            </p:cNvPr>
            <p:cNvSpPr/>
            <p:nvPr/>
          </p:nvSpPr>
          <p:spPr>
            <a:xfrm>
              <a:off x="5750660" y="5199442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R5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2D9D34-382D-DE4B-8B78-02F844B7775F}"/>
                </a:ext>
              </a:extLst>
            </p:cNvPr>
            <p:cNvSpPr/>
            <p:nvPr/>
          </p:nvSpPr>
          <p:spPr>
            <a:xfrm>
              <a:off x="6876076" y="5199442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R6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B0D6E2-3B97-4E48-8965-E41765A53233}"/>
                </a:ext>
              </a:extLst>
            </p:cNvPr>
            <p:cNvCxnSpPr>
              <a:cxnSpLocks/>
              <a:stCxn id="75" idx="0"/>
              <a:endCxn id="72" idx="4"/>
            </p:cNvCxnSpPr>
            <p:nvPr/>
          </p:nvCxnSpPr>
          <p:spPr>
            <a:xfrm flipV="1">
              <a:off x="7178495" y="4592269"/>
              <a:ext cx="0" cy="607170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D9C1E5A-B864-F844-A6F3-458DD30ADC23}"/>
                </a:ext>
              </a:extLst>
            </p:cNvPr>
            <p:cNvCxnSpPr>
              <a:cxnSpLocks/>
              <a:stCxn id="72" idx="3"/>
              <a:endCxn id="73" idx="7"/>
            </p:cNvCxnSpPr>
            <p:nvPr/>
          </p:nvCxnSpPr>
          <p:spPr>
            <a:xfrm flipH="1">
              <a:off x="6266923" y="4503694"/>
              <a:ext cx="697730" cy="784325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4ABC114-54D7-454C-93B3-16736C154872}"/>
                </a:ext>
              </a:extLst>
            </p:cNvPr>
            <p:cNvSpPr/>
            <p:nvPr/>
          </p:nvSpPr>
          <p:spPr>
            <a:xfrm>
              <a:off x="6876073" y="3987429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817AB7-3CEA-6445-B349-70522F1ED7A3}"/>
              </a:ext>
            </a:extLst>
          </p:cNvPr>
          <p:cNvGrpSpPr/>
          <p:nvPr/>
        </p:nvGrpSpPr>
        <p:grpSpPr>
          <a:xfrm>
            <a:off x="6238184" y="3103665"/>
            <a:ext cx="712145" cy="1246629"/>
            <a:chOff x="4802010" y="2914518"/>
            <a:chExt cx="1730257" cy="3028862"/>
          </a:xfrm>
          <a:solidFill>
            <a:schemeClr val="bg2">
              <a:lumMod val="25000"/>
            </a:schemeClr>
          </a:solidFill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20CDA10-C19A-A443-8A13-17E3127E8F67}"/>
                </a:ext>
              </a:extLst>
            </p:cNvPr>
            <p:cNvSpPr/>
            <p:nvPr/>
          </p:nvSpPr>
          <p:spPr>
            <a:xfrm>
              <a:off x="5927427" y="2914518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R2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FCD4DC9-4FCD-914D-A410-1FB65D59038C}"/>
                </a:ext>
              </a:extLst>
            </p:cNvPr>
            <p:cNvSpPr/>
            <p:nvPr/>
          </p:nvSpPr>
          <p:spPr>
            <a:xfrm>
              <a:off x="5927427" y="4126528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R5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D53424B-B6F4-2240-AA72-0E8E9B5340E8}"/>
                </a:ext>
              </a:extLst>
            </p:cNvPr>
            <p:cNvSpPr/>
            <p:nvPr/>
          </p:nvSpPr>
          <p:spPr>
            <a:xfrm>
              <a:off x="4802010" y="5338540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R7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E52C871-B19A-F641-B028-3A1FB0910148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 flipH="1">
              <a:off x="5406852" y="4428950"/>
              <a:ext cx="520575" cy="0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DC2569-6DC1-CB4E-ADF4-ECD8CFE838F2}"/>
                </a:ext>
              </a:extLst>
            </p:cNvPr>
            <p:cNvCxnSpPr>
              <a:cxnSpLocks/>
              <a:stCxn id="78" idx="3"/>
              <a:endCxn id="79" idx="7"/>
            </p:cNvCxnSpPr>
            <p:nvPr/>
          </p:nvCxnSpPr>
          <p:spPr>
            <a:xfrm flipH="1">
              <a:off x="5318277" y="3430783"/>
              <a:ext cx="697730" cy="784325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BFD83A6-C4F6-E843-807F-9B3A7A1C41CE}"/>
                </a:ext>
              </a:extLst>
            </p:cNvPr>
            <p:cNvCxnSpPr>
              <a:cxnSpLocks/>
              <a:stCxn id="81" idx="0"/>
              <a:endCxn id="79" idx="4"/>
            </p:cNvCxnSpPr>
            <p:nvPr/>
          </p:nvCxnSpPr>
          <p:spPr>
            <a:xfrm flipV="1">
              <a:off x="5104432" y="4731372"/>
              <a:ext cx="0" cy="607170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792E0AB-225F-924E-854D-BBBC87ACF883}"/>
                </a:ext>
              </a:extLst>
            </p:cNvPr>
            <p:cNvSpPr/>
            <p:nvPr/>
          </p:nvSpPr>
          <p:spPr>
            <a:xfrm>
              <a:off x="4802010" y="4126530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R4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582CD9-6E2D-BD48-AF79-8C926454734C}"/>
              </a:ext>
            </a:extLst>
          </p:cNvPr>
          <p:cNvGrpSpPr/>
          <p:nvPr/>
        </p:nvGrpSpPr>
        <p:grpSpPr>
          <a:xfrm>
            <a:off x="7731316" y="3118539"/>
            <a:ext cx="1175347" cy="1246629"/>
            <a:chOff x="1153619" y="2351530"/>
            <a:chExt cx="2855674" cy="3028862"/>
          </a:xfrm>
          <a:solidFill>
            <a:schemeClr val="bg2">
              <a:lumMod val="25000"/>
            </a:schemeClr>
          </a:solidFill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00593CB-EFA3-C147-9801-23DC49D7C370}"/>
                </a:ext>
              </a:extLst>
            </p:cNvPr>
            <p:cNvSpPr/>
            <p:nvPr/>
          </p:nvSpPr>
          <p:spPr>
            <a:xfrm>
              <a:off x="2279035" y="2351530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R2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39CC3D-7006-5C41-BD2E-16B63FAB01D9}"/>
                </a:ext>
              </a:extLst>
            </p:cNvPr>
            <p:cNvSpPr/>
            <p:nvPr/>
          </p:nvSpPr>
          <p:spPr>
            <a:xfrm>
              <a:off x="3404453" y="2351530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R3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D048AC3-6B0D-7440-9AFC-6F457E415FB4}"/>
                </a:ext>
              </a:extLst>
            </p:cNvPr>
            <p:cNvSpPr/>
            <p:nvPr/>
          </p:nvSpPr>
          <p:spPr>
            <a:xfrm>
              <a:off x="1153619" y="3563540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R4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6D585DA-A5F5-9247-9048-3A71DF167AC4}"/>
                </a:ext>
              </a:extLst>
            </p:cNvPr>
            <p:cNvSpPr/>
            <p:nvPr/>
          </p:nvSpPr>
          <p:spPr>
            <a:xfrm>
              <a:off x="2279035" y="4775552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R8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8DFECA1-D314-6449-8CAF-EAA9EEF74FB9}"/>
                </a:ext>
              </a:extLst>
            </p:cNvPr>
            <p:cNvCxnSpPr>
              <a:cxnSpLocks/>
              <a:stCxn id="98" idx="0"/>
              <a:endCxn id="97" idx="4"/>
            </p:cNvCxnSpPr>
            <p:nvPr/>
          </p:nvCxnSpPr>
          <p:spPr>
            <a:xfrm flipV="1">
              <a:off x="2581457" y="4168382"/>
              <a:ext cx="0" cy="607170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B129A0C-50F8-FF41-BEF2-6A687EB6D0FE}"/>
                </a:ext>
              </a:extLst>
            </p:cNvPr>
            <p:cNvCxnSpPr>
              <a:cxnSpLocks/>
              <a:stCxn id="97" idx="0"/>
              <a:endCxn id="94" idx="4"/>
            </p:cNvCxnSpPr>
            <p:nvPr/>
          </p:nvCxnSpPr>
          <p:spPr>
            <a:xfrm flipV="1">
              <a:off x="2581457" y="2956370"/>
              <a:ext cx="0" cy="607170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A5D624F-600B-AE4B-8BD2-0C95474CBE79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 flipH="1">
              <a:off x="1758462" y="3865962"/>
              <a:ext cx="520575" cy="0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620B7A0-C130-1048-AE90-6EFA6F3E2503}"/>
                </a:ext>
              </a:extLst>
            </p:cNvPr>
            <p:cNvCxnSpPr>
              <a:cxnSpLocks/>
              <a:stCxn id="95" idx="3"/>
              <a:endCxn id="97" idx="7"/>
            </p:cNvCxnSpPr>
            <p:nvPr/>
          </p:nvCxnSpPr>
          <p:spPr>
            <a:xfrm flipH="1">
              <a:off x="2795300" y="2867795"/>
              <a:ext cx="697730" cy="784325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2D75103-5CC7-7B4E-A1AA-48C82030BF27}"/>
                </a:ext>
              </a:extLst>
            </p:cNvPr>
            <p:cNvSpPr/>
            <p:nvPr/>
          </p:nvSpPr>
          <p:spPr>
            <a:xfrm>
              <a:off x="2279035" y="3563540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32A971-9538-CC47-B9AB-DDD4550AAF05}"/>
              </a:ext>
            </a:extLst>
          </p:cNvPr>
          <p:cNvGrpSpPr/>
          <p:nvPr/>
        </p:nvGrpSpPr>
        <p:grpSpPr>
          <a:xfrm>
            <a:off x="9873793" y="3133121"/>
            <a:ext cx="712145" cy="1246629"/>
            <a:chOff x="4212858" y="2534087"/>
            <a:chExt cx="1730258" cy="3028862"/>
          </a:xfrm>
          <a:solidFill>
            <a:schemeClr val="bg2">
              <a:lumMod val="25000"/>
            </a:schemeClr>
          </a:solidFill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0B4B05B-5963-864C-9255-2D0F512AEFF2}"/>
                </a:ext>
              </a:extLst>
            </p:cNvPr>
            <p:cNvSpPr/>
            <p:nvPr/>
          </p:nvSpPr>
          <p:spPr>
            <a:xfrm>
              <a:off x="5338276" y="2534087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R3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224A19E-5534-8E44-AE26-E27821692012}"/>
                </a:ext>
              </a:extLst>
            </p:cNvPr>
            <p:cNvSpPr/>
            <p:nvPr/>
          </p:nvSpPr>
          <p:spPr>
            <a:xfrm>
              <a:off x="4212858" y="4958109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R8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4BD3522-BD97-4542-A14B-18140232C5AA}"/>
                </a:ext>
              </a:extLst>
            </p:cNvPr>
            <p:cNvSpPr/>
            <p:nvPr/>
          </p:nvSpPr>
          <p:spPr>
            <a:xfrm>
              <a:off x="5338274" y="4958109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R9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680DB5F-7DE2-EF4E-A217-64E8335C5233}"/>
                </a:ext>
              </a:extLst>
            </p:cNvPr>
            <p:cNvCxnSpPr>
              <a:cxnSpLocks/>
              <a:stCxn id="104" idx="0"/>
              <a:endCxn id="103" idx="4"/>
            </p:cNvCxnSpPr>
            <p:nvPr/>
          </p:nvCxnSpPr>
          <p:spPr>
            <a:xfrm flipV="1">
              <a:off x="5640693" y="3138927"/>
              <a:ext cx="0" cy="607170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6BA2D2E-F4F4-1C47-A41A-57A49BB34296}"/>
                </a:ext>
              </a:extLst>
            </p:cNvPr>
            <p:cNvCxnSpPr>
              <a:cxnSpLocks/>
              <a:stCxn id="105" idx="7"/>
              <a:endCxn id="104" idx="3"/>
            </p:cNvCxnSpPr>
            <p:nvPr/>
          </p:nvCxnSpPr>
          <p:spPr>
            <a:xfrm flipV="1">
              <a:off x="4729121" y="4262361"/>
              <a:ext cx="697730" cy="784325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992A56C-DC90-ED44-B984-E7508DFCEDA7}"/>
                </a:ext>
              </a:extLst>
            </p:cNvPr>
            <p:cNvCxnSpPr>
              <a:cxnSpLocks/>
              <a:stCxn id="106" idx="0"/>
              <a:endCxn id="104" idx="4"/>
            </p:cNvCxnSpPr>
            <p:nvPr/>
          </p:nvCxnSpPr>
          <p:spPr>
            <a:xfrm flipV="1">
              <a:off x="5640693" y="4350941"/>
              <a:ext cx="0" cy="607170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19BFCB9-0524-8142-8CE4-3667310A1D73}"/>
                </a:ext>
              </a:extLst>
            </p:cNvPr>
            <p:cNvSpPr/>
            <p:nvPr/>
          </p:nvSpPr>
          <p:spPr>
            <a:xfrm>
              <a:off x="5338271" y="3746099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R6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06955-D00A-124E-AC1D-C18C08CE8042}"/>
              </a:ext>
            </a:extLst>
          </p:cNvPr>
          <p:cNvGrpSpPr/>
          <p:nvPr/>
        </p:nvGrpSpPr>
        <p:grpSpPr>
          <a:xfrm>
            <a:off x="6257863" y="5165213"/>
            <a:ext cx="712145" cy="747787"/>
            <a:chOff x="5576519" y="3965657"/>
            <a:chExt cx="1730257" cy="1816854"/>
          </a:xfrm>
          <a:solidFill>
            <a:schemeClr val="bg2">
              <a:lumMod val="25000"/>
            </a:schemeClr>
          </a:solidFill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2850070-9A0A-D842-8D5D-E99A0BADDDF9}"/>
                </a:ext>
              </a:extLst>
            </p:cNvPr>
            <p:cNvSpPr/>
            <p:nvPr/>
          </p:nvSpPr>
          <p:spPr>
            <a:xfrm>
              <a:off x="5576519" y="3965657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R4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87EB2516-1734-4D49-BE95-65DE6DC0FE1B}"/>
                </a:ext>
              </a:extLst>
            </p:cNvPr>
            <p:cNvSpPr/>
            <p:nvPr/>
          </p:nvSpPr>
          <p:spPr>
            <a:xfrm>
              <a:off x="6701936" y="5177671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R8</a:t>
              </a: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D8A41CD-904C-F145-B230-27A38E976372}"/>
                </a:ext>
              </a:extLst>
            </p:cNvPr>
            <p:cNvCxnSpPr>
              <a:cxnSpLocks/>
              <a:stCxn id="111" idx="0"/>
              <a:endCxn id="110" idx="4"/>
            </p:cNvCxnSpPr>
            <p:nvPr/>
          </p:nvCxnSpPr>
          <p:spPr>
            <a:xfrm flipV="1">
              <a:off x="5878939" y="4570499"/>
              <a:ext cx="0" cy="607170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78FF938-CF6C-774B-88D5-8B29941DA405}"/>
                </a:ext>
              </a:extLst>
            </p:cNvPr>
            <p:cNvCxnSpPr>
              <a:cxnSpLocks/>
              <a:stCxn id="112" idx="2"/>
              <a:endCxn id="111" idx="6"/>
            </p:cNvCxnSpPr>
            <p:nvPr/>
          </p:nvCxnSpPr>
          <p:spPr>
            <a:xfrm flipH="1">
              <a:off x="6181361" y="5480091"/>
              <a:ext cx="520575" cy="0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E295E07-269C-6A4A-B40E-CB16252ED1E4}"/>
                </a:ext>
              </a:extLst>
            </p:cNvPr>
            <p:cNvSpPr/>
            <p:nvPr/>
          </p:nvSpPr>
          <p:spPr>
            <a:xfrm>
              <a:off x="5576519" y="5177669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R7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4E02294-39B3-2F4A-AB95-FA49C1C0CB3C}"/>
              </a:ext>
            </a:extLst>
          </p:cNvPr>
          <p:cNvGrpSpPr/>
          <p:nvPr/>
        </p:nvGrpSpPr>
        <p:grpSpPr>
          <a:xfrm>
            <a:off x="7839809" y="5152872"/>
            <a:ext cx="1175347" cy="747787"/>
            <a:chOff x="3264980" y="4412634"/>
            <a:chExt cx="2855672" cy="1816854"/>
          </a:xfrm>
          <a:solidFill>
            <a:schemeClr val="bg2">
              <a:lumMod val="25000"/>
            </a:schemeClr>
          </a:solidFill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9F3D666-0598-9744-B098-2C09F0AC045C}"/>
                </a:ext>
              </a:extLst>
            </p:cNvPr>
            <p:cNvSpPr/>
            <p:nvPr/>
          </p:nvSpPr>
          <p:spPr>
            <a:xfrm>
              <a:off x="4390395" y="4412634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R5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DBDE688-0D9B-2A4A-8AD6-CF74AE6F0E6D}"/>
                </a:ext>
              </a:extLst>
            </p:cNvPr>
            <p:cNvSpPr/>
            <p:nvPr/>
          </p:nvSpPr>
          <p:spPr>
            <a:xfrm>
              <a:off x="3264980" y="5624646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R7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F307D42-21A8-8446-B50C-1DCD4BDB7DC4}"/>
                </a:ext>
              </a:extLst>
            </p:cNvPr>
            <p:cNvSpPr/>
            <p:nvPr/>
          </p:nvSpPr>
          <p:spPr>
            <a:xfrm>
              <a:off x="5515812" y="5624648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R9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39EEB9-BC14-9447-AAE3-E5129654341D}"/>
                </a:ext>
              </a:extLst>
            </p:cNvPr>
            <p:cNvCxnSpPr>
              <a:cxnSpLocks/>
              <a:stCxn id="124" idx="0"/>
              <a:endCxn id="122" idx="4"/>
            </p:cNvCxnSpPr>
            <p:nvPr/>
          </p:nvCxnSpPr>
          <p:spPr>
            <a:xfrm flipV="1">
              <a:off x="4692817" y="5017476"/>
              <a:ext cx="0" cy="607170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CC193AE-DEE5-A944-BEFB-2BD0A417F017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>
              <a:off x="4995237" y="5927068"/>
              <a:ext cx="520575" cy="0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50DC961-3D71-9843-9AED-C62335127FEB}"/>
                </a:ext>
              </a:extLst>
            </p:cNvPr>
            <p:cNvCxnSpPr>
              <a:cxnSpLocks/>
              <a:stCxn id="124" idx="2"/>
              <a:endCxn id="123" idx="6"/>
            </p:cNvCxnSpPr>
            <p:nvPr/>
          </p:nvCxnSpPr>
          <p:spPr>
            <a:xfrm flipH="1">
              <a:off x="3869820" y="5927068"/>
              <a:ext cx="520575" cy="0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B1BDFBC-1014-EA49-8B1B-39D737E7F1CA}"/>
                </a:ext>
              </a:extLst>
            </p:cNvPr>
            <p:cNvSpPr/>
            <p:nvPr/>
          </p:nvSpPr>
          <p:spPr>
            <a:xfrm>
              <a:off x="4390395" y="5624646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R8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1CB0064-E678-864D-87C7-F13C1D410688}"/>
              </a:ext>
            </a:extLst>
          </p:cNvPr>
          <p:cNvGrpSpPr/>
          <p:nvPr/>
        </p:nvGrpSpPr>
        <p:grpSpPr>
          <a:xfrm>
            <a:off x="9856123" y="5170861"/>
            <a:ext cx="712145" cy="747787"/>
            <a:chOff x="2279038" y="3563541"/>
            <a:chExt cx="1730257" cy="1816854"/>
          </a:xfrm>
          <a:solidFill>
            <a:schemeClr val="bg2">
              <a:lumMod val="25000"/>
            </a:schemeClr>
          </a:solidFill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3E8D44D-542D-5D46-B27B-352D66313A71}"/>
                </a:ext>
              </a:extLst>
            </p:cNvPr>
            <p:cNvSpPr/>
            <p:nvPr/>
          </p:nvSpPr>
          <p:spPr>
            <a:xfrm>
              <a:off x="3404455" y="3563541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R6</a:t>
              </a: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01D0AA3-86F5-3C45-897E-6825BC245142}"/>
                </a:ext>
              </a:extLst>
            </p:cNvPr>
            <p:cNvSpPr/>
            <p:nvPr/>
          </p:nvSpPr>
          <p:spPr>
            <a:xfrm>
              <a:off x="2279038" y="4775555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R8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E21616F-95B8-6A4A-8FB8-4845D4F7B96E}"/>
                </a:ext>
              </a:extLst>
            </p:cNvPr>
            <p:cNvCxnSpPr>
              <a:cxnSpLocks/>
              <a:stCxn id="130" idx="6"/>
              <a:endCxn id="131" idx="2"/>
            </p:cNvCxnSpPr>
            <p:nvPr/>
          </p:nvCxnSpPr>
          <p:spPr>
            <a:xfrm>
              <a:off x="2883878" y="5077975"/>
              <a:ext cx="520575" cy="0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70909A9-33E5-CD41-A907-CDDC30B66074}"/>
                </a:ext>
              </a:extLst>
            </p:cNvPr>
            <p:cNvCxnSpPr>
              <a:cxnSpLocks/>
              <a:stCxn id="131" idx="0"/>
              <a:endCxn id="129" idx="4"/>
            </p:cNvCxnSpPr>
            <p:nvPr/>
          </p:nvCxnSpPr>
          <p:spPr>
            <a:xfrm flipV="1">
              <a:off x="3706875" y="4168383"/>
              <a:ext cx="0" cy="607170"/>
            </a:xfrm>
            <a:prstGeom prst="line">
              <a:avLst/>
            </a:prstGeom>
            <a:grpFill/>
            <a:ln w="25400" cap="rnd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567AC55D-3C2A-1849-BED3-C9CD25A8F904}"/>
                </a:ext>
              </a:extLst>
            </p:cNvPr>
            <p:cNvSpPr/>
            <p:nvPr/>
          </p:nvSpPr>
          <p:spPr>
            <a:xfrm>
              <a:off x="3404453" y="4775553"/>
              <a:ext cx="604840" cy="604840"/>
            </a:xfrm>
            <a:prstGeom prst="ellips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>
                  <a:latin typeface="Avenir Book" panose="02000503020000020003" pitchFamily="2" charset="0"/>
                </a:rPr>
                <a:t>R9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B67E0BA-FB5D-6E41-BA1C-F33435DE89FC}"/>
              </a:ext>
            </a:extLst>
          </p:cNvPr>
          <p:cNvGrpSpPr/>
          <p:nvPr/>
        </p:nvGrpSpPr>
        <p:grpSpPr>
          <a:xfrm>
            <a:off x="6237530" y="1933594"/>
            <a:ext cx="1151223" cy="1221042"/>
            <a:chOff x="1153620" y="2351530"/>
            <a:chExt cx="2855673" cy="3028863"/>
          </a:xfrm>
        </p:grpSpPr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3EA938A-938E-A34F-8DA6-D6BDCDB8A9EE}"/>
                </a:ext>
              </a:extLst>
            </p:cNvPr>
            <p:cNvSpPr/>
            <p:nvPr/>
          </p:nvSpPr>
          <p:spPr>
            <a:xfrm>
              <a:off x="1153620" y="2351530"/>
              <a:ext cx="604841" cy="6048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latin typeface="Avenir Book" panose="02000503020000020003" pitchFamily="2" charset="0"/>
                </a:rPr>
                <a:t>R1</a:t>
              </a: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6785750C-8630-CC4D-8F06-F77691EFA940}"/>
                </a:ext>
              </a:extLst>
            </p:cNvPr>
            <p:cNvSpPr/>
            <p:nvPr/>
          </p:nvSpPr>
          <p:spPr>
            <a:xfrm>
              <a:off x="2279036" y="2351530"/>
              <a:ext cx="604841" cy="6048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latin typeface="Avenir Book" panose="02000503020000020003" pitchFamily="2" charset="0"/>
                </a:rPr>
                <a:t>R2</a:t>
              </a: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7BA5F17-00AE-B74F-A3F3-414D2C84B509}"/>
                </a:ext>
              </a:extLst>
            </p:cNvPr>
            <p:cNvSpPr/>
            <p:nvPr/>
          </p:nvSpPr>
          <p:spPr>
            <a:xfrm>
              <a:off x="3404452" y="2351530"/>
              <a:ext cx="604841" cy="6048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latin typeface="Avenir Book" panose="02000503020000020003" pitchFamily="2" charset="0"/>
                </a:rPr>
                <a:t>R3</a:t>
              </a: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64C31181-78F2-6345-B9A0-9C67D666BCFB}"/>
                </a:ext>
              </a:extLst>
            </p:cNvPr>
            <p:cNvSpPr/>
            <p:nvPr/>
          </p:nvSpPr>
          <p:spPr>
            <a:xfrm>
              <a:off x="1153620" y="3563541"/>
              <a:ext cx="604841" cy="6048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latin typeface="Avenir Book" panose="02000503020000020003" pitchFamily="2" charset="0"/>
                </a:rPr>
                <a:t>R4</a:t>
              </a: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F43B283-C038-C345-9012-5ABC8B6316A9}"/>
                </a:ext>
              </a:extLst>
            </p:cNvPr>
            <p:cNvSpPr/>
            <p:nvPr/>
          </p:nvSpPr>
          <p:spPr>
            <a:xfrm>
              <a:off x="2279036" y="3563541"/>
              <a:ext cx="604841" cy="6048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latin typeface="Avenir Book" panose="02000503020000020003" pitchFamily="2" charset="0"/>
                </a:rPr>
                <a:t>R5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8F6522D-7849-6444-AB55-13E1A25E38DE}"/>
                </a:ext>
              </a:extLst>
            </p:cNvPr>
            <p:cNvSpPr/>
            <p:nvPr/>
          </p:nvSpPr>
          <p:spPr>
            <a:xfrm>
              <a:off x="3404452" y="3563541"/>
              <a:ext cx="604841" cy="6048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latin typeface="Avenir Book" panose="02000503020000020003" pitchFamily="2" charset="0"/>
                </a:rPr>
                <a:t>R6</a:t>
              </a: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42485A76-AC60-BE4A-9BD4-C7842E76111F}"/>
                </a:ext>
              </a:extLst>
            </p:cNvPr>
            <p:cNvSpPr/>
            <p:nvPr/>
          </p:nvSpPr>
          <p:spPr>
            <a:xfrm>
              <a:off x="1153620" y="4775552"/>
              <a:ext cx="604841" cy="6048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latin typeface="Avenir Book" panose="02000503020000020003" pitchFamily="2" charset="0"/>
                </a:rPr>
                <a:t>R7</a:t>
              </a: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99216A-C089-8A4C-983A-3554542C8DB1}"/>
                </a:ext>
              </a:extLst>
            </p:cNvPr>
            <p:cNvSpPr/>
            <p:nvPr/>
          </p:nvSpPr>
          <p:spPr>
            <a:xfrm>
              <a:off x="2279036" y="4775552"/>
              <a:ext cx="604841" cy="6048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latin typeface="Avenir Book" panose="02000503020000020003" pitchFamily="2" charset="0"/>
                </a:rPr>
                <a:t>R8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CD1EA77-CEE5-274C-8BB3-DA13B51C762B}"/>
                </a:ext>
              </a:extLst>
            </p:cNvPr>
            <p:cNvSpPr/>
            <p:nvPr/>
          </p:nvSpPr>
          <p:spPr>
            <a:xfrm>
              <a:off x="3404452" y="4775552"/>
              <a:ext cx="604841" cy="60484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>
                  <a:latin typeface="Avenir Book" panose="02000503020000020003" pitchFamily="2" charset="0"/>
                </a:rPr>
                <a:t>R9</a:t>
              </a:r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A01A8A3-ADA0-CD49-AC76-2548A71C971E}"/>
                </a:ext>
              </a:extLst>
            </p:cNvPr>
            <p:cNvCxnSpPr>
              <a:cxnSpLocks/>
              <a:stCxn id="182" idx="0"/>
              <a:endCxn id="179" idx="4"/>
            </p:cNvCxnSpPr>
            <p:nvPr/>
          </p:nvCxnSpPr>
          <p:spPr>
            <a:xfrm flipV="1">
              <a:off x="1456041" y="2956371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4EE2C96-6992-1B4F-B892-1F74F5408731}"/>
                </a:ext>
              </a:extLst>
            </p:cNvPr>
            <p:cNvCxnSpPr>
              <a:cxnSpLocks/>
              <a:stCxn id="186" idx="0"/>
              <a:endCxn id="183" idx="4"/>
            </p:cNvCxnSpPr>
            <p:nvPr/>
          </p:nvCxnSpPr>
          <p:spPr>
            <a:xfrm flipV="1">
              <a:off x="2581457" y="4168382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3F90951-F401-0C4E-BE17-509E7FCB5496}"/>
                </a:ext>
              </a:extLst>
            </p:cNvPr>
            <p:cNvCxnSpPr>
              <a:cxnSpLocks/>
              <a:stCxn id="183" idx="0"/>
              <a:endCxn id="180" idx="4"/>
            </p:cNvCxnSpPr>
            <p:nvPr/>
          </p:nvCxnSpPr>
          <p:spPr>
            <a:xfrm flipV="1">
              <a:off x="2581457" y="2956371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90EAB45-1825-E042-B9F9-8E37A654E7BB}"/>
                </a:ext>
              </a:extLst>
            </p:cNvPr>
            <p:cNvCxnSpPr>
              <a:cxnSpLocks/>
              <a:stCxn id="184" idx="1"/>
              <a:endCxn id="180" idx="5"/>
            </p:cNvCxnSpPr>
            <p:nvPr/>
          </p:nvCxnSpPr>
          <p:spPr>
            <a:xfrm flipH="1" flipV="1">
              <a:off x="2795300" y="2867794"/>
              <a:ext cx="697729" cy="784324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1D880C4-4907-2C4F-997E-FEABA996B0E4}"/>
                </a:ext>
              </a:extLst>
            </p:cNvPr>
            <p:cNvCxnSpPr>
              <a:cxnSpLocks/>
              <a:stCxn id="184" idx="0"/>
              <a:endCxn id="181" idx="4"/>
            </p:cNvCxnSpPr>
            <p:nvPr/>
          </p:nvCxnSpPr>
          <p:spPr>
            <a:xfrm flipV="1">
              <a:off x="3706873" y="2956371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D24B37A3-9EEC-644B-BADE-FA3A78066854}"/>
                </a:ext>
              </a:extLst>
            </p:cNvPr>
            <p:cNvCxnSpPr>
              <a:cxnSpLocks/>
              <a:stCxn id="186" idx="7"/>
              <a:endCxn id="184" idx="3"/>
            </p:cNvCxnSpPr>
            <p:nvPr/>
          </p:nvCxnSpPr>
          <p:spPr>
            <a:xfrm flipV="1">
              <a:off x="2795300" y="4079805"/>
              <a:ext cx="697729" cy="784324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FBFAED95-8B6C-4740-AC0A-018BF579A406}"/>
                </a:ext>
              </a:extLst>
            </p:cNvPr>
            <p:cNvCxnSpPr>
              <a:cxnSpLocks/>
              <a:stCxn id="186" idx="6"/>
              <a:endCxn id="187" idx="2"/>
            </p:cNvCxnSpPr>
            <p:nvPr/>
          </p:nvCxnSpPr>
          <p:spPr>
            <a:xfrm>
              <a:off x="2883877" y="5077973"/>
              <a:ext cx="520575" cy="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2367276-54F3-0447-8DF0-0B39E73EE533}"/>
                </a:ext>
              </a:extLst>
            </p:cNvPr>
            <p:cNvCxnSpPr>
              <a:cxnSpLocks/>
              <a:stCxn id="187" idx="0"/>
              <a:endCxn id="184" idx="4"/>
            </p:cNvCxnSpPr>
            <p:nvPr/>
          </p:nvCxnSpPr>
          <p:spPr>
            <a:xfrm flipV="1">
              <a:off x="3706873" y="4168382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E59CF75-FA9D-EC45-A175-EC3572FF0DAD}"/>
                </a:ext>
              </a:extLst>
            </p:cNvPr>
            <p:cNvCxnSpPr>
              <a:cxnSpLocks/>
              <a:stCxn id="183" idx="2"/>
            </p:cNvCxnSpPr>
            <p:nvPr/>
          </p:nvCxnSpPr>
          <p:spPr>
            <a:xfrm flipH="1">
              <a:off x="1758462" y="3865962"/>
              <a:ext cx="520574" cy="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1FB4019-ED4E-C44A-AF90-F5ED9C2E288A}"/>
                </a:ext>
              </a:extLst>
            </p:cNvPr>
            <p:cNvCxnSpPr>
              <a:cxnSpLocks/>
              <a:stCxn id="180" idx="3"/>
              <a:endCxn id="182" idx="7"/>
            </p:cNvCxnSpPr>
            <p:nvPr/>
          </p:nvCxnSpPr>
          <p:spPr>
            <a:xfrm flipH="1">
              <a:off x="1669884" y="2867794"/>
              <a:ext cx="697729" cy="784324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387AA4B-4FB4-D944-A25D-AA6A12CA68F9}"/>
                </a:ext>
              </a:extLst>
            </p:cNvPr>
            <p:cNvCxnSpPr>
              <a:cxnSpLocks/>
              <a:stCxn id="185" idx="0"/>
              <a:endCxn id="182" idx="4"/>
            </p:cNvCxnSpPr>
            <p:nvPr/>
          </p:nvCxnSpPr>
          <p:spPr>
            <a:xfrm flipV="1">
              <a:off x="1456041" y="4168382"/>
              <a:ext cx="0" cy="60717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E62629FD-4F1A-5E41-9D2D-D728A664354E}"/>
                </a:ext>
              </a:extLst>
            </p:cNvPr>
            <p:cNvCxnSpPr>
              <a:cxnSpLocks/>
              <a:stCxn id="186" idx="2"/>
              <a:endCxn id="185" idx="6"/>
            </p:cNvCxnSpPr>
            <p:nvPr/>
          </p:nvCxnSpPr>
          <p:spPr>
            <a:xfrm flipH="1">
              <a:off x="1758461" y="5077973"/>
              <a:ext cx="520575" cy="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6A70785-2C08-C945-A69F-800C3AF7A49A}"/>
                </a:ext>
              </a:extLst>
            </p:cNvPr>
            <p:cNvCxnSpPr>
              <a:cxnSpLocks/>
              <a:stCxn id="181" idx="3"/>
              <a:endCxn id="183" idx="7"/>
            </p:cNvCxnSpPr>
            <p:nvPr/>
          </p:nvCxnSpPr>
          <p:spPr>
            <a:xfrm flipH="1">
              <a:off x="2795300" y="2867794"/>
              <a:ext cx="697729" cy="784324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390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L -0.12526 0.00024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63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5.55112E-17 L -0.25677 -0.00532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-27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1 0.00463 L -0.0004 -0.17385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893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L -0.12357 -0.1717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-858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-0.29713 -0.17917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57" y="-895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-0.00156 -0.39884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995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-0.13021 -0.3969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0" y="-1986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0231 L -0.25521 -0.39421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0" y="-1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for quantum networks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E87BE6-772A-264E-A9CA-B6BC1EE96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536240" cy="5053013"/>
          </a:xfrm>
        </p:spPr>
        <p:txBody>
          <a:bodyPr/>
          <a:lstStyle/>
          <a:p>
            <a:r>
              <a:rPr lang="en-US" dirty="0"/>
              <a:t>Quantum Networks contains both classical links and quantum links</a:t>
            </a:r>
          </a:p>
          <a:p>
            <a:r>
              <a:rPr lang="en-US" dirty="0"/>
              <a:t>The classical topology and the quantum topology may be different</a:t>
            </a:r>
          </a:p>
          <a:p>
            <a:r>
              <a:rPr lang="en-US" dirty="0"/>
              <a:t>These existing protocols already have multi-topology extensions</a:t>
            </a:r>
          </a:p>
          <a:p>
            <a:r>
              <a:rPr lang="en-US" b="1" u="sng" dirty="0"/>
              <a:t>It makes sense to use / generalize OSPF or ISIS for topology discovery in Quantum Networks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69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discovery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0768AF-57D0-9843-B85A-D0D1014B5955}"/>
              </a:ext>
            </a:extLst>
          </p:cNvPr>
          <p:cNvCxnSpPr>
            <a:cxnSpLocks/>
          </p:cNvCxnSpPr>
          <p:nvPr/>
        </p:nvCxnSpPr>
        <p:spPr>
          <a:xfrm>
            <a:off x="3980951" y="3157955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67FBFC-7DD2-0B48-B336-6E5FC29A4182}"/>
              </a:ext>
            </a:extLst>
          </p:cNvPr>
          <p:cNvCxnSpPr>
            <a:cxnSpLocks/>
          </p:cNvCxnSpPr>
          <p:nvPr/>
        </p:nvCxnSpPr>
        <p:spPr>
          <a:xfrm>
            <a:off x="4000472" y="4198468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B010779-BC3A-D943-9B30-B2336EF88212}"/>
              </a:ext>
            </a:extLst>
          </p:cNvPr>
          <p:cNvCxnSpPr>
            <a:cxnSpLocks/>
          </p:cNvCxnSpPr>
          <p:nvPr/>
        </p:nvCxnSpPr>
        <p:spPr>
          <a:xfrm>
            <a:off x="7313907" y="3171094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E5144CA-CD00-0746-AE54-15BF9A6DC06C}"/>
              </a:ext>
            </a:extLst>
          </p:cNvPr>
          <p:cNvSpPr/>
          <p:nvPr/>
        </p:nvSpPr>
        <p:spPr>
          <a:xfrm>
            <a:off x="7812350" y="3957676"/>
            <a:ext cx="3738591" cy="80204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RSVP / Segment routing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Resource reservation protocol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4AA02E-923E-F541-B96E-4D6D49B6335E}"/>
              </a:ext>
            </a:extLst>
          </p:cNvPr>
          <p:cNvSpPr/>
          <p:nvPr/>
        </p:nvSpPr>
        <p:spPr>
          <a:xfrm>
            <a:off x="476286" y="1314052"/>
            <a:ext cx="3738591" cy="106243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ISIS-TE / OSPF-TE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Intermediate System to Intermediate System </a:t>
            </a:r>
            <a:br>
              <a:rPr lang="en-US" sz="1000" dirty="0">
                <a:latin typeface="Avenir Book" panose="02000503020000020003" pitchFamily="2" charset="0"/>
              </a:rPr>
            </a:br>
            <a:r>
              <a:rPr lang="en-US" sz="1000" dirty="0">
                <a:latin typeface="Avenir Book" panose="02000503020000020003" pitchFamily="2" charset="0"/>
              </a:rPr>
              <a:t>or Open Shortest Path First</a:t>
            </a:r>
            <a:br>
              <a:rPr lang="en-US" sz="1000" dirty="0">
                <a:latin typeface="Avenir Book" panose="02000503020000020003" pitchFamily="2" charset="0"/>
              </a:rPr>
            </a:br>
            <a:r>
              <a:rPr lang="en-US" sz="1000" dirty="0">
                <a:latin typeface="Avenir Book" panose="02000503020000020003" pitchFamily="2" charset="0"/>
              </a:rPr>
              <a:t> with Traffic Engineering Extensions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E12FBD4-B4EC-D641-9EE9-8E8E7BE83B9A}"/>
              </a:ext>
            </a:extLst>
          </p:cNvPr>
          <p:cNvSpPr/>
          <p:nvPr/>
        </p:nvSpPr>
        <p:spPr>
          <a:xfrm>
            <a:off x="710213" y="2719789"/>
            <a:ext cx="3270738" cy="89677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Network topology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Available resources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F148A3B-AFEC-2B4D-8C14-1C0F863E76F7}"/>
              </a:ext>
            </a:extLst>
          </p:cNvPr>
          <p:cNvSpPr/>
          <p:nvPr/>
        </p:nvSpPr>
        <p:spPr>
          <a:xfrm>
            <a:off x="710213" y="3740107"/>
            <a:ext cx="3270738" cy="896779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Traffic demand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Other constraints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DC51E00-8B91-C142-A4AB-301F603A1EE5}"/>
              </a:ext>
            </a:extLst>
          </p:cNvPr>
          <p:cNvSpPr/>
          <p:nvPr/>
        </p:nvSpPr>
        <p:spPr>
          <a:xfrm>
            <a:off x="7812350" y="2719347"/>
            <a:ext cx="3738591" cy="896779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Optimal routes for paths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C5D602-B8E2-5C44-8975-054F1855277E}"/>
              </a:ext>
            </a:extLst>
          </p:cNvPr>
          <p:cNvCxnSpPr>
            <a:cxnSpLocks/>
          </p:cNvCxnSpPr>
          <p:nvPr/>
        </p:nvCxnSpPr>
        <p:spPr>
          <a:xfrm>
            <a:off x="9669166" y="3611845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37D1C4-3DFB-9F45-BB19-43957112377B}"/>
              </a:ext>
            </a:extLst>
          </p:cNvPr>
          <p:cNvCxnSpPr>
            <a:cxnSpLocks/>
          </p:cNvCxnSpPr>
          <p:nvPr/>
        </p:nvCxnSpPr>
        <p:spPr>
          <a:xfrm>
            <a:off x="9669166" y="4764030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BF50EE3-7D91-DB43-9DA0-B85BB38E6BFA}"/>
              </a:ext>
            </a:extLst>
          </p:cNvPr>
          <p:cNvCxnSpPr>
            <a:cxnSpLocks/>
          </p:cNvCxnSpPr>
          <p:nvPr/>
        </p:nvCxnSpPr>
        <p:spPr>
          <a:xfrm>
            <a:off x="2345581" y="2376482"/>
            <a:ext cx="0" cy="345831"/>
          </a:xfrm>
          <a:prstGeom prst="line">
            <a:avLst/>
          </a:prstGeom>
          <a:ln w="38100" cap="rnd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3C5FC2-A2F1-FB42-BD6B-1C3288921A44}"/>
              </a:ext>
            </a:extLst>
          </p:cNvPr>
          <p:cNvSpPr/>
          <p:nvPr/>
        </p:nvSpPr>
        <p:spPr>
          <a:xfrm>
            <a:off x="474834" y="5005898"/>
            <a:ext cx="3738591" cy="10624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NetFlow / IPFIX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Manual configuration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2A99ED5-8E3C-1048-8F1F-1ABEA1585E1B}"/>
              </a:ext>
            </a:extLst>
          </p:cNvPr>
          <p:cNvCxnSpPr>
            <a:cxnSpLocks/>
          </p:cNvCxnSpPr>
          <p:nvPr/>
        </p:nvCxnSpPr>
        <p:spPr>
          <a:xfrm flipV="1">
            <a:off x="2344129" y="4646479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62CF608-6F86-E14D-BF6D-8582DF6539C1}"/>
              </a:ext>
            </a:extLst>
          </p:cNvPr>
          <p:cNvSpPr/>
          <p:nvPr/>
        </p:nvSpPr>
        <p:spPr>
          <a:xfrm>
            <a:off x="1171978" y="3140100"/>
            <a:ext cx="2344022" cy="40349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5662FEB-2285-2A4E-A025-F59CB05F59DC}"/>
              </a:ext>
            </a:extLst>
          </p:cNvPr>
          <p:cNvSpPr/>
          <p:nvPr/>
        </p:nvSpPr>
        <p:spPr>
          <a:xfrm>
            <a:off x="1608842" y="1348658"/>
            <a:ext cx="594839" cy="43608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9B99880-750E-034F-97F6-CF59C7255F53}"/>
              </a:ext>
            </a:extLst>
          </p:cNvPr>
          <p:cNvSpPr/>
          <p:nvPr/>
        </p:nvSpPr>
        <p:spPr>
          <a:xfrm>
            <a:off x="3128427" y="1359737"/>
            <a:ext cx="594839" cy="43608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4FB0B9-540A-3347-8BD3-679A332F873A}"/>
              </a:ext>
            </a:extLst>
          </p:cNvPr>
          <p:cNvSpPr/>
          <p:nvPr/>
        </p:nvSpPr>
        <p:spPr>
          <a:xfrm>
            <a:off x="4465421" y="2719789"/>
            <a:ext cx="2848486" cy="19149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CSPF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Distributed Constrained Shortest Path First</a:t>
            </a:r>
          </a:p>
          <a:p>
            <a:pPr algn="ctr"/>
            <a:endParaRPr lang="en-US" sz="1000" dirty="0">
              <a:latin typeface="Avenir Book" panose="02000503020000020003" pitchFamily="2" charset="0"/>
            </a:endParaRP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or</a:t>
            </a:r>
          </a:p>
          <a:p>
            <a:pPr algn="ctr"/>
            <a:endParaRPr lang="en-US" sz="1000" dirty="0">
              <a:latin typeface="Avenir Book" panose="02000503020000020003" pitchFamily="2" charset="0"/>
            </a:endParaRP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PCE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Centralized Path Computation Element</a:t>
            </a:r>
          </a:p>
          <a:p>
            <a:pPr algn="ctr"/>
            <a:endParaRPr lang="en-US" sz="1000" dirty="0">
              <a:latin typeface="Avenir Book" panose="02000503020000020003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81ACCD-8203-6342-A1F7-A181D0709DAB}"/>
              </a:ext>
            </a:extLst>
          </p:cNvPr>
          <p:cNvSpPr/>
          <p:nvPr/>
        </p:nvSpPr>
        <p:spPr>
          <a:xfrm>
            <a:off x="7812350" y="5121584"/>
            <a:ext cx="3738591" cy="9182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(G)MPLS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(Generalized) Multi-Protocol Label Switching</a:t>
            </a:r>
          </a:p>
        </p:txBody>
      </p:sp>
    </p:spTree>
    <p:extLst>
      <p:ext uri="{BB962C8B-B14F-4D97-AF65-F5344CB8AC3E}">
        <p14:creationId xmlns:p14="http://schemas.microsoft.com/office/powerpoint/2010/main" val="3033291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A7DA8E3-2CD3-474C-89CA-AF0E9E8DCEE8}"/>
              </a:ext>
            </a:extLst>
          </p:cNvPr>
          <p:cNvCxnSpPr>
            <a:cxnSpLocks/>
          </p:cNvCxnSpPr>
          <p:nvPr/>
        </p:nvCxnSpPr>
        <p:spPr>
          <a:xfrm flipH="1" flipV="1">
            <a:off x="5912270" y="3242842"/>
            <a:ext cx="2875152" cy="756081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8D606AF-BE35-9846-92D3-F3FD80113DAC}"/>
              </a:ext>
            </a:extLst>
          </p:cNvPr>
          <p:cNvCxnSpPr>
            <a:cxnSpLocks/>
          </p:cNvCxnSpPr>
          <p:nvPr/>
        </p:nvCxnSpPr>
        <p:spPr>
          <a:xfrm flipH="1">
            <a:off x="5891258" y="2340687"/>
            <a:ext cx="2887017" cy="859626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hop-by-hop IP forwarding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94EC90B-8B42-7B42-B1C3-53EF4741D76C}"/>
              </a:ext>
            </a:extLst>
          </p:cNvPr>
          <p:cNvSpPr/>
          <p:nvPr/>
        </p:nvSpPr>
        <p:spPr>
          <a:xfrm>
            <a:off x="2089838" y="2647152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DE4F6E3-EF22-3A42-801F-D1A520BFF176}"/>
              </a:ext>
            </a:extLst>
          </p:cNvPr>
          <p:cNvSpPr/>
          <p:nvPr/>
        </p:nvSpPr>
        <p:spPr>
          <a:xfrm>
            <a:off x="5347120" y="2663944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E3201E4-D133-1D4F-A394-7F95A39AF86D}"/>
              </a:ext>
            </a:extLst>
          </p:cNvPr>
          <p:cNvSpPr/>
          <p:nvPr/>
        </p:nvSpPr>
        <p:spPr>
          <a:xfrm>
            <a:off x="8241906" y="1824229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ABFCE12-90DB-7340-B7B7-39F1C87DDBFA}"/>
              </a:ext>
            </a:extLst>
          </p:cNvPr>
          <p:cNvCxnSpPr>
            <a:cxnSpLocks/>
            <a:stCxn id="87" idx="6"/>
            <a:endCxn id="89" idx="2"/>
          </p:cNvCxnSpPr>
          <p:nvPr/>
        </p:nvCxnSpPr>
        <p:spPr>
          <a:xfrm>
            <a:off x="3162577" y="3183522"/>
            <a:ext cx="2184543" cy="16792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68BFD87-D9EB-F14D-B7F2-E74BECCA6DAC}"/>
              </a:ext>
            </a:extLst>
          </p:cNvPr>
          <p:cNvSpPr/>
          <p:nvPr/>
        </p:nvSpPr>
        <p:spPr>
          <a:xfrm>
            <a:off x="1831516" y="1501377"/>
            <a:ext cx="4563640" cy="4934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4E268F4-2E3A-214E-94EA-B15A2CD5EF65}"/>
              </a:ext>
            </a:extLst>
          </p:cNvPr>
          <p:cNvSpPr/>
          <p:nvPr/>
        </p:nvSpPr>
        <p:spPr>
          <a:xfrm>
            <a:off x="4666999" y="1514447"/>
            <a:ext cx="1390364" cy="48036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28.7.23.3</a:t>
            </a:r>
          </a:p>
        </p:txBody>
      </p:sp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A3BA9489-1E1E-6D43-A281-8705C63F4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783618"/>
              </p:ext>
            </p:extLst>
          </p:nvPr>
        </p:nvGraphicFramePr>
        <p:xfrm>
          <a:off x="4197496" y="4439366"/>
          <a:ext cx="3756900" cy="14833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20669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2236231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Destination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Next-hop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340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28.7.23.0/24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Router R3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7120"/>
                  </a:ext>
                </a:extLst>
              </a:tr>
            </a:tbl>
          </a:graphicData>
        </a:graphic>
      </p:graphicFrame>
      <p:sp>
        <p:nvSpPr>
          <p:cNvPr id="99" name="Rectangle 98">
            <a:extLst>
              <a:ext uri="{FF2B5EF4-FFF2-40B4-BE49-F238E27FC236}">
                <a16:creationId xmlns:a16="http://schemas.microsoft.com/office/drawing/2014/main" id="{6BCBA70B-09F3-AC4C-9755-7B57DEAF2239}"/>
              </a:ext>
            </a:extLst>
          </p:cNvPr>
          <p:cNvSpPr/>
          <p:nvPr/>
        </p:nvSpPr>
        <p:spPr>
          <a:xfrm>
            <a:off x="4113335" y="1123472"/>
            <a:ext cx="2525875" cy="480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venir Book" panose="02000503020000020003" pitchFamily="2" charset="0"/>
              </a:rPr>
              <a:t>Destination Address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A736189-D6AA-974F-B1E9-D0F9D2F0BE10}"/>
              </a:ext>
            </a:extLst>
          </p:cNvPr>
          <p:cNvSpPr/>
          <p:nvPr/>
        </p:nvSpPr>
        <p:spPr>
          <a:xfrm>
            <a:off x="6395156" y="1501377"/>
            <a:ext cx="1199463" cy="480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venir Book" panose="02000503020000020003" pitchFamily="2" charset="0"/>
              </a:rPr>
              <a:t>IP Packet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183E4A1-6055-AD42-98C1-C6006D3C0B64}"/>
              </a:ext>
            </a:extLst>
          </p:cNvPr>
          <p:cNvSpPr/>
          <p:nvPr/>
        </p:nvSpPr>
        <p:spPr>
          <a:xfrm>
            <a:off x="3971797" y="2861727"/>
            <a:ext cx="566101" cy="1670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802D755-5E1F-EC41-84AC-62698734A56B}"/>
              </a:ext>
            </a:extLst>
          </p:cNvPr>
          <p:cNvCxnSpPr>
            <a:cxnSpLocks/>
          </p:cNvCxnSpPr>
          <p:nvPr/>
        </p:nvCxnSpPr>
        <p:spPr>
          <a:xfrm>
            <a:off x="1831516" y="1994813"/>
            <a:ext cx="2140409" cy="865862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4BB9616-68E3-9343-AB67-1B0C1938A276}"/>
              </a:ext>
            </a:extLst>
          </p:cNvPr>
          <p:cNvCxnSpPr>
            <a:cxnSpLocks/>
          </p:cNvCxnSpPr>
          <p:nvPr/>
        </p:nvCxnSpPr>
        <p:spPr>
          <a:xfrm flipH="1">
            <a:off x="4537075" y="1993900"/>
            <a:ext cx="1860550" cy="866775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68C07BB-6FEB-E648-AD4A-F6514394F1A3}"/>
              </a:ext>
            </a:extLst>
          </p:cNvPr>
          <p:cNvCxnSpPr>
            <a:cxnSpLocks/>
          </p:cNvCxnSpPr>
          <p:nvPr/>
        </p:nvCxnSpPr>
        <p:spPr>
          <a:xfrm>
            <a:off x="4571749" y="2945227"/>
            <a:ext cx="120650" cy="0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E1255905-F8CE-8D46-A834-44382585DB3C}"/>
              </a:ext>
            </a:extLst>
          </p:cNvPr>
          <p:cNvSpPr/>
          <p:nvPr/>
        </p:nvSpPr>
        <p:spPr>
          <a:xfrm>
            <a:off x="8251053" y="3429012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R4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53C916A-0519-F143-907C-43973A07CE0D}"/>
              </a:ext>
            </a:extLst>
          </p:cNvPr>
          <p:cNvCxnSpPr>
            <a:cxnSpLocks/>
            <a:stCxn id="89" idx="3"/>
          </p:cNvCxnSpPr>
          <p:nvPr/>
        </p:nvCxnSpPr>
        <p:spPr>
          <a:xfrm flipH="1">
            <a:off x="4230247" y="3579584"/>
            <a:ext cx="1273972" cy="859781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5403288-DB3C-BF44-A8DC-2CBFAFD52416}"/>
              </a:ext>
            </a:extLst>
          </p:cNvPr>
          <p:cNvCxnSpPr>
            <a:cxnSpLocks/>
            <a:endCxn id="89" idx="5"/>
          </p:cNvCxnSpPr>
          <p:nvPr/>
        </p:nvCxnSpPr>
        <p:spPr>
          <a:xfrm flipH="1" flipV="1">
            <a:off x="6262760" y="3579584"/>
            <a:ext cx="1656874" cy="883928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A4DF0D5-F423-8941-8CEB-52E0772B9E67}"/>
              </a:ext>
            </a:extLst>
          </p:cNvPr>
          <p:cNvSpPr/>
          <p:nvPr/>
        </p:nvSpPr>
        <p:spPr>
          <a:xfrm>
            <a:off x="4099243" y="5897883"/>
            <a:ext cx="2525875" cy="480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venir Book" panose="02000503020000020003" pitchFamily="2" charset="0"/>
              </a:rPr>
              <a:t>Forwarding Table</a:t>
            </a:r>
          </a:p>
        </p:txBody>
      </p:sp>
    </p:spTree>
    <p:extLst>
      <p:ext uri="{BB962C8B-B14F-4D97-AF65-F5344CB8AC3E}">
        <p14:creationId xmlns:p14="http://schemas.microsoft.com/office/powerpoint/2010/main" val="1741710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bandwidth on every link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BE4382D-DDF5-CF4E-B748-BA1FA48EB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1051020" y="1626297"/>
            <a:ext cx="6159377" cy="3817959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D0C6DC3-F6FB-454E-9AA9-F7FCA533683D}"/>
              </a:ext>
            </a:extLst>
          </p:cNvPr>
          <p:cNvCxnSpPr>
            <a:cxnSpLocks/>
          </p:cNvCxnSpPr>
          <p:nvPr/>
        </p:nvCxnSpPr>
        <p:spPr>
          <a:xfrm flipV="1">
            <a:off x="1301858" y="3104609"/>
            <a:ext cx="1828800" cy="1033439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21D980B-4F5B-3146-856E-461037191686}"/>
              </a:ext>
            </a:extLst>
          </p:cNvPr>
          <p:cNvCxnSpPr>
            <a:cxnSpLocks/>
          </p:cNvCxnSpPr>
          <p:nvPr/>
        </p:nvCxnSpPr>
        <p:spPr>
          <a:xfrm>
            <a:off x="1301858" y="4138048"/>
            <a:ext cx="2526223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6C3DC50-B7AF-694D-B465-35E01A6FBAB4}"/>
              </a:ext>
            </a:extLst>
          </p:cNvPr>
          <p:cNvCxnSpPr>
            <a:cxnSpLocks/>
          </p:cNvCxnSpPr>
          <p:nvPr/>
        </p:nvCxnSpPr>
        <p:spPr>
          <a:xfrm flipV="1">
            <a:off x="3006671" y="4138048"/>
            <a:ext cx="821410" cy="1038386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AD310D0-1661-1043-9AAA-8B9F597A0882}"/>
              </a:ext>
            </a:extLst>
          </p:cNvPr>
          <p:cNvCxnSpPr>
            <a:cxnSpLocks/>
          </p:cNvCxnSpPr>
          <p:nvPr/>
        </p:nvCxnSpPr>
        <p:spPr>
          <a:xfrm flipV="1">
            <a:off x="3004349" y="4098420"/>
            <a:ext cx="2570078" cy="1103176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A479FEB-2DA5-3E44-BC48-6B14270F228D}"/>
              </a:ext>
            </a:extLst>
          </p:cNvPr>
          <p:cNvCxnSpPr>
            <a:cxnSpLocks/>
          </p:cNvCxnSpPr>
          <p:nvPr/>
        </p:nvCxnSpPr>
        <p:spPr>
          <a:xfrm flipH="1" flipV="1">
            <a:off x="3880332" y="4138048"/>
            <a:ext cx="1467402" cy="1038386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84BB540-6C76-8C4F-A286-F616081D21A2}"/>
              </a:ext>
            </a:extLst>
          </p:cNvPr>
          <p:cNvCxnSpPr>
            <a:cxnSpLocks/>
          </p:cNvCxnSpPr>
          <p:nvPr/>
        </p:nvCxnSpPr>
        <p:spPr>
          <a:xfrm flipV="1">
            <a:off x="5432018" y="4069842"/>
            <a:ext cx="194644" cy="114622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0306259-7710-824B-94B2-EFFDF01C8E0D}"/>
              </a:ext>
            </a:extLst>
          </p:cNvPr>
          <p:cNvCxnSpPr>
            <a:cxnSpLocks/>
          </p:cNvCxnSpPr>
          <p:nvPr/>
        </p:nvCxnSpPr>
        <p:spPr>
          <a:xfrm flipH="1" flipV="1">
            <a:off x="5529340" y="4015490"/>
            <a:ext cx="1467878" cy="24625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EA8FF5E-2155-8E47-AD79-5A6FC8D3436F}"/>
              </a:ext>
            </a:extLst>
          </p:cNvPr>
          <p:cNvCxnSpPr>
            <a:cxnSpLocks/>
          </p:cNvCxnSpPr>
          <p:nvPr/>
        </p:nvCxnSpPr>
        <p:spPr>
          <a:xfrm flipH="1" flipV="1">
            <a:off x="4692411" y="3079751"/>
            <a:ext cx="2348355" cy="1208819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C499EEA-660B-104F-BCBA-371CE045368A}"/>
              </a:ext>
            </a:extLst>
          </p:cNvPr>
          <p:cNvCxnSpPr>
            <a:cxnSpLocks/>
          </p:cNvCxnSpPr>
          <p:nvPr/>
        </p:nvCxnSpPr>
        <p:spPr>
          <a:xfrm flipV="1">
            <a:off x="4708286" y="2204357"/>
            <a:ext cx="866141" cy="87539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8C80E56-8BB4-F149-8270-63EAE634B1EE}"/>
              </a:ext>
            </a:extLst>
          </p:cNvPr>
          <p:cNvCxnSpPr>
            <a:cxnSpLocks/>
          </p:cNvCxnSpPr>
          <p:nvPr/>
        </p:nvCxnSpPr>
        <p:spPr>
          <a:xfrm flipV="1">
            <a:off x="3171003" y="2186007"/>
            <a:ext cx="2358337" cy="880007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1EA225D-1A07-B546-99A7-4DCD2E5C9B4B}"/>
              </a:ext>
            </a:extLst>
          </p:cNvPr>
          <p:cNvCxnSpPr>
            <a:cxnSpLocks/>
          </p:cNvCxnSpPr>
          <p:nvPr/>
        </p:nvCxnSpPr>
        <p:spPr>
          <a:xfrm flipH="1" flipV="1">
            <a:off x="3110385" y="1896433"/>
            <a:ext cx="89961" cy="1139193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BC9BD3A-E564-C84B-BA94-38612A681010}"/>
              </a:ext>
            </a:extLst>
          </p:cNvPr>
          <p:cNvCxnSpPr>
            <a:cxnSpLocks/>
          </p:cNvCxnSpPr>
          <p:nvPr/>
        </p:nvCxnSpPr>
        <p:spPr>
          <a:xfrm flipH="1" flipV="1">
            <a:off x="3191277" y="1902665"/>
            <a:ext cx="1517009" cy="1196998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831744E-EC64-E343-87C6-BB65C7D6031B}"/>
              </a:ext>
            </a:extLst>
          </p:cNvPr>
          <p:cNvCxnSpPr>
            <a:cxnSpLocks/>
          </p:cNvCxnSpPr>
          <p:nvPr/>
        </p:nvCxnSpPr>
        <p:spPr>
          <a:xfrm flipH="1" flipV="1">
            <a:off x="3111128" y="2971103"/>
            <a:ext cx="769204" cy="1190612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8AFB127-0F98-4842-A54B-5A41D9714293}"/>
              </a:ext>
            </a:extLst>
          </p:cNvPr>
          <p:cNvCxnSpPr>
            <a:cxnSpLocks/>
          </p:cNvCxnSpPr>
          <p:nvPr/>
        </p:nvCxnSpPr>
        <p:spPr>
          <a:xfrm flipV="1">
            <a:off x="3873871" y="3111991"/>
            <a:ext cx="778573" cy="104972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EDA2861-1C38-D849-82C1-AB88194AB67B}"/>
              </a:ext>
            </a:extLst>
          </p:cNvPr>
          <p:cNvCxnSpPr>
            <a:cxnSpLocks/>
          </p:cNvCxnSpPr>
          <p:nvPr/>
        </p:nvCxnSpPr>
        <p:spPr>
          <a:xfrm flipV="1">
            <a:off x="3880332" y="4081645"/>
            <a:ext cx="1682778" cy="56403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6D6A18D-92D0-0341-9C42-9593791D7CB9}"/>
              </a:ext>
            </a:extLst>
          </p:cNvPr>
          <p:cNvCxnSpPr>
            <a:cxnSpLocks/>
          </p:cNvCxnSpPr>
          <p:nvPr/>
        </p:nvCxnSpPr>
        <p:spPr>
          <a:xfrm>
            <a:off x="4708286" y="3098101"/>
            <a:ext cx="833165" cy="937301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EDE9E0A-EA6F-8A45-9573-8993711B0690}"/>
              </a:ext>
            </a:extLst>
          </p:cNvPr>
          <p:cNvCxnSpPr>
            <a:cxnSpLocks/>
          </p:cNvCxnSpPr>
          <p:nvPr/>
        </p:nvCxnSpPr>
        <p:spPr>
          <a:xfrm>
            <a:off x="3208971" y="3111991"/>
            <a:ext cx="1499315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301996EC-D672-2746-A3F0-D617688BB654}"/>
              </a:ext>
            </a:extLst>
          </p:cNvPr>
          <p:cNvSpPr/>
          <p:nvPr/>
        </p:nvSpPr>
        <p:spPr>
          <a:xfrm>
            <a:off x="2724574" y="1546094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E6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7C778E6-CB9C-C94D-9FB1-D87F9DF48E1D}"/>
              </a:ext>
            </a:extLst>
          </p:cNvPr>
          <p:cNvSpPr/>
          <p:nvPr/>
        </p:nvSpPr>
        <p:spPr>
          <a:xfrm>
            <a:off x="921202" y="3753391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D30455B-5F58-1643-8FFF-2962F0A92838}"/>
              </a:ext>
            </a:extLst>
          </p:cNvPr>
          <p:cNvSpPr/>
          <p:nvPr/>
        </p:nvSpPr>
        <p:spPr>
          <a:xfrm>
            <a:off x="2578845" y="4785303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EC091B2-4060-6444-9966-987F46BD5FE8}"/>
              </a:ext>
            </a:extLst>
          </p:cNvPr>
          <p:cNvSpPr/>
          <p:nvPr/>
        </p:nvSpPr>
        <p:spPr>
          <a:xfrm>
            <a:off x="5160391" y="1809677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E5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1762447-3F1C-4049-A438-A8C906782B4C}"/>
              </a:ext>
            </a:extLst>
          </p:cNvPr>
          <p:cNvSpPr/>
          <p:nvPr/>
        </p:nvSpPr>
        <p:spPr>
          <a:xfrm>
            <a:off x="6611250" y="3822495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E4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CDC7E2C-212B-E04E-A870-8F1D7A5C3F4F}"/>
              </a:ext>
            </a:extLst>
          </p:cNvPr>
          <p:cNvSpPr/>
          <p:nvPr/>
        </p:nvSpPr>
        <p:spPr>
          <a:xfrm>
            <a:off x="4967485" y="4785303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E3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F8A2DA9-F345-0D4E-A397-3CFBD2E22C94}"/>
              </a:ext>
            </a:extLst>
          </p:cNvPr>
          <p:cNvSpPr/>
          <p:nvPr/>
        </p:nvSpPr>
        <p:spPr>
          <a:xfrm>
            <a:off x="3479963" y="3753391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88ECE2D-9348-DE45-8325-7758BFCF21A3}"/>
              </a:ext>
            </a:extLst>
          </p:cNvPr>
          <p:cNvSpPr/>
          <p:nvPr/>
        </p:nvSpPr>
        <p:spPr>
          <a:xfrm>
            <a:off x="2740807" y="2689844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C1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7527055-C7B2-004C-8C1C-CA8A4E14A80E}"/>
              </a:ext>
            </a:extLst>
          </p:cNvPr>
          <p:cNvSpPr/>
          <p:nvPr/>
        </p:nvSpPr>
        <p:spPr>
          <a:xfrm>
            <a:off x="5160391" y="3645912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C4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51A7092-BB85-CF47-8520-BE99326F807F}"/>
              </a:ext>
            </a:extLst>
          </p:cNvPr>
          <p:cNvSpPr/>
          <p:nvPr/>
        </p:nvSpPr>
        <p:spPr>
          <a:xfrm>
            <a:off x="4286206" y="2701089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C3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23B4948-90AF-7D48-9E28-053B21449E49}"/>
              </a:ext>
            </a:extLst>
          </p:cNvPr>
          <p:cNvGraphicFramePr>
            <a:graphicFrameLocks noGrp="1"/>
          </p:cNvGraphicFramePr>
          <p:nvPr/>
        </p:nvGraphicFramePr>
        <p:xfrm>
          <a:off x="7870439" y="1490325"/>
          <a:ext cx="375329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6645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1876645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Physical bandwidth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400 Gbps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Reserved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bandwidth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180 Gbps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340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Available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bandwidth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220 Gbps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</a:tbl>
          </a:graphicData>
        </a:graphic>
      </p:graphicFrame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50C82D-28DB-4643-895F-718DF715687A}"/>
              </a:ext>
            </a:extLst>
          </p:cNvPr>
          <p:cNvCxnSpPr>
            <a:cxnSpLocks/>
          </p:cNvCxnSpPr>
          <p:nvPr/>
        </p:nvCxnSpPr>
        <p:spPr>
          <a:xfrm flipV="1">
            <a:off x="6096000" y="2548833"/>
            <a:ext cx="1681451" cy="1097080"/>
          </a:xfrm>
          <a:prstGeom prst="line">
            <a:avLst/>
          </a:prstGeom>
          <a:ln w="19050" cap="rnd">
            <a:solidFill>
              <a:schemeClr val="tx2">
                <a:lumMod val="75000"/>
              </a:schemeClr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4D2FC7B-95E0-CB4B-BC37-BD64B5011861}"/>
              </a:ext>
            </a:extLst>
          </p:cNvPr>
          <p:cNvCxnSpPr>
            <a:cxnSpLocks/>
          </p:cNvCxnSpPr>
          <p:nvPr/>
        </p:nvCxnSpPr>
        <p:spPr>
          <a:xfrm flipV="1">
            <a:off x="7777451" y="1490325"/>
            <a:ext cx="0" cy="1920240"/>
          </a:xfrm>
          <a:prstGeom prst="line">
            <a:avLst/>
          </a:prstGeom>
          <a:ln w="19050" cap="rnd">
            <a:solidFill>
              <a:schemeClr val="tx2">
                <a:lumMod val="75000"/>
              </a:schemeClr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488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6AAE-03E6-E848-8F53-EEA8C49B5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79F3F-10DA-C04F-A250-F0BF21B5CB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B93BB-CC5A-894E-BE74-2FFB6EBE3B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BC45B-F33D-EC4C-8F16-26507E364E2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F9EB86-0142-4442-B919-CDA276E129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classical networks, link bandwidth is the most important resource</a:t>
            </a:r>
          </a:p>
          <a:p>
            <a:pPr lvl="1"/>
            <a:r>
              <a:rPr lang="en-US" dirty="0"/>
              <a:t>Link bandwidth is tracked separately for each traffic priority</a:t>
            </a:r>
          </a:p>
          <a:p>
            <a:pPr lvl="1"/>
            <a:r>
              <a:rPr lang="en-US" dirty="0"/>
              <a:t>Router throughput is usually limited by the links (“non-blocking”)</a:t>
            </a:r>
          </a:p>
          <a:p>
            <a:r>
              <a:rPr lang="en-US" dirty="0"/>
              <a:t>Administrative group (“color”) for each link</a:t>
            </a:r>
          </a:p>
          <a:p>
            <a:pPr lvl="1"/>
            <a:r>
              <a:rPr lang="en-US" dirty="0"/>
              <a:t>This is a high latency (satellite link)</a:t>
            </a:r>
          </a:p>
          <a:p>
            <a:pPr lvl="1"/>
            <a:r>
              <a:rPr lang="en-US" dirty="0"/>
              <a:t>The country in which the link is located (Canada, US, …)</a:t>
            </a:r>
          </a:p>
          <a:p>
            <a:r>
              <a:rPr lang="en-US" dirty="0"/>
              <a:t>Shared Risk Link Group (SRLG)</a:t>
            </a:r>
          </a:p>
          <a:p>
            <a:pPr lvl="1"/>
            <a:r>
              <a:rPr lang="en-US" dirty="0"/>
              <a:t>This link is in the same physical conduit as those other links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483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5D6A04-19B5-204D-97D0-0CCC6AC6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Discovery of resources: OSPF-TE or ISIS-TE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5EF91A-BD09-7C44-855A-179DD1FE31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AE7D6-1F8B-3543-B5B1-42C85542EC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8F582-836F-A741-B7FA-5821342D4C0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7E73C0C1-F596-8641-B278-C541A2D28499}"/>
              </a:ext>
            </a:extLst>
          </p:cNvPr>
          <p:cNvSpPr txBox="1">
            <a:spLocks/>
          </p:cNvSpPr>
          <p:nvPr/>
        </p:nvSpPr>
        <p:spPr>
          <a:xfrm>
            <a:off x="409073" y="5652415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dirty="0"/>
              <a:t>Traffic Engineering (TE) extensions to link-state routing protocols: OSPF and ISIS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94E90A-3AC7-154F-B716-C8265D9A3489}"/>
              </a:ext>
            </a:extLst>
          </p:cNvPr>
          <p:cNvGrpSpPr/>
          <p:nvPr/>
        </p:nvGrpSpPr>
        <p:grpSpPr>
          <a:xfrm>
            <a:off x="890205" y="2132872"/>
            <a:ext cx="4224235" cy="2613939"/>
            <a:chOff x="921202" y="1546094"/>
            <a:chExt cx="6429204" cy="39783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8B3D588-DE0C-DB4E-875A-7378B59D06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1051020" y="1626297"/>
              <a:ext cx="6159377" cy="3817959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0DDAD7-92E2-9643-A1B4-DC2ACA55F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1858" y="3104609"/>
              <a:ext cx="1828800" cy="1033439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99BD97-2781-4243-B666-23D9D3AFCE8E}"/>
                </a:ext>
              </a:extLst>
            </p:cNvPr>
            <p:cNvCxnSpPr>
              <a:cxnSpLocks/>
            </p:cNvCxnSpPr>
            <p:nvPr/>
          </p:nvCxnSpPr>
          <p:spPr>
            <a:xfrm>
              <a:off x="1301858" y="4138048"/>
              <a:ext cx="2526223" cy="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D9D2F9-9CF2-1741-835C-C9630BCBB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671" y="4138048"/>
              <a:ext cx="821410" cy="1038386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2C2389-870C-B84C-B66E-140A2F93B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4349" y="4098420"/>
              <a:ext cx="2570078" cy="1103176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987A269-5BD7-6541-A930-D83B22BCB4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0332" y="4138048"/>
              <a:ext cx="1467402" cy="1038386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82AD8D-42DE-9042-92DC-51B743DBBF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2018" y="4069842"/>
              <a:ext cx="194644" cy="114622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D669831-CC76-3040-934F-37A2F75E8B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9340" y="4015490"/>
              <a:ext cx="1467878" cy="24625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D9B0C56-F5CF-0B4A-B1DA-35DF8009FE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92411" y="3079751"/>
              <a:ext cx="2348355" cy="1208819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42A3F3-EC9C-1946-9636-9A81931485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8286" y="2204357"/>
              <a:ext cx="866141" cy="875394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B99CCE-1321-184C-88FB-44F20BD9A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1003" y="2186007"/>
              <a:ext cx="2358337" cy="880007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3300C76-CFF6-5A42-B512-38E17C5CE3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0385" y="1896433"/>
              <a:ext cx="89961" cy="1139193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47C6232-E2F1-2C4B-A956-B6230FC17F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277" y="1902665"/>
              <a:ext cx="1517009" cy="1196998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BA23A9D-DA5D-A84B-9266-DE5BF9EE95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1128" y="2971103"/>
              <a:ext cx="769204" cy="1190612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26F69A8-2325-824E-9A71-6CD30CDF9C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3871" y="3111991"/>
              <a:ext cx="778573" cy="1049724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42A2C8-3AE6-DC42-A920-370B0D0FB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332" y="4081645"/>
              <a:ext cx="1682778" cy="56403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856405-4BF4-1444-BDD2-8D7F632DD6C9}"/>
                </a:ext>
              </a:extLst>
            </p:cNvPr>
            <p:cNvCxnSpPr>
              <a:cxnSpLocks/>
            </p:cNvCxnSpPr>
            <p:nvPr/>
          </p:nvCxnSpPr>
          <p:spPr>
            <a:xfrm>
              <a:off x="4708286" y="3098101"/>
              <a:ext cx="833165" cy="937301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7B0717-8FEE-814F-B761-D22BD3846FE5}"/>
                </a:ext>
              </a:extLst>
            </p:cNvPr>
            <p:cNvCxnSpPr>
              <a:cxnSpLocks/>
            </p:cNvCxnSpPr>
            <p:nvPr/>
          </p:nvCxnSpPr>
          <p:spPr>
            <a:xfrm>
              <a:off x="3208971" y="3111991"/>
              <a:ext cx="1499315" cy="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4DD52F-D347-2F4B-8C7A-B76222CBA227}"/>
                </a:ext>
              </a:extLst>
            </p:cNvPr>
            <p:cNvSpPr/>
            <p:nvPr/>
          </p:nvSpPr>
          <p:spPr>
            <a:xfrm>
              <a:off x="2724574" y="1546094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E6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A0A6D84-C9BA-6443-A247-8D96BF347A9C}"/>
                </a:ext>
              </a:extLst>
            </p:cNvPr>
            <p:cNvSpPr/>
            <p:nvPr/>
          </p:nvSpPr>
          <p:spPr>
            <a:xfrm>
              <a:off x="921202" y="3753391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E1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5E9D59-72D2-264B-BD1B-5EB33C92F4ED}"/>
                </a:ext>
              </a:extLst>
            </p:cNvPr>
            <p:cNvSpPr/>
            <p:nvPr/>
          </p:nvSpPr>
          <p:spPr>
            <a:xfrm>
              <a:off x="2578845" y="4785303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E2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0ED10F-7F7E-CA44-B9E7-1657DAA58D94}"/>
                </a:ext>
              </a:extLst>
            </p:cNvPr>
            <p:cNvSpPr/>
            <p:nvPr/>
          </p:nvSpPr>
          <p:spPr>
            <a:xfrm>
              <a:off x="5160391" y="1809677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E5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AA31C71-FBC9-CD4D-AA99-0ACE7D43F32C}"/>
                </a:ext>
              </a:extLst>
            </p:cNvPr>
            <p:cNvSpPr/>
            <p:nvPr/>
          </p:nvSpPr>
          <p:spPr>
            <a:xfrm>
              <a:off x="6611250" y="3822495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E4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784109A-4CEC-B642-8EE6-F08A9D2C552B}"/>
                </a:ext>
              </a:extLst>
            </p:cNvPr>
            <p:cNvSpPr/>
            <p:nvPr/>
          </p:nvSpPr>
          <p:spPr>
            <a:xfrm>
              <a:off x="4967485" y="4785303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E3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FCEBEB9-1A00-EA4D-9154-6EFB8CD857B3}"/>
                </a:ext>
              </a:extLst>
            </p:cNvPr>
            <p:cNvSpPr/>
            <p:nvPr/>
          </p:nvSpPr>
          <p:spPr>
            <a:xfrm>
              <a:off x="3479963" y="3753391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C2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79BA848-5859-2640-B8FB-D5B27A732319}"/>
                </a:ext>
              </a:extLst>
            </p:cNvPr>
            <p:cNvSpPr/>
            <p:nvPr/>
          </p:nvSpPr>
          <p:spPr>
            <a:xfrm>
              <a:off x="2740807" y="2689844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C1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8838E3-4416-BE4B-802F-53C7409988F0}"/>
                </a:ext>
              </a:extLst>
            </p:cNvPr>
            <p:cNvSpPr/>
            <p:nvPr/>
          </p:nvSpPr>
          <p:spPr>
            <a:xfrm>
              <a:off x="5160391" y="3645912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C4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9EDC041-5AB3-F849-9FAF-FE33FEB3D5C9}"/>
                </a:ext>
              </a:extLst>
            </p:cNvPr>
            <p:cNvSpPr/>
            <p:nvPr/>
          </p:nvSpPr>
          <p:spPr>
            <a:xfrm>
              <a:off x="4286206" y="2701089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C3</a:t>
              </a:r>
            </a:p>
          </p:txBody>
        </p:sp>
      </p:grp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FF01DB53-7C24-124E-B7FE-CE4F1CA2D7DF}"/>
              </a:ext>
            </a:extLst>
          </p:cNvPr>
          <p:cNvGraphicFramePr>
            <a:graphicFrameLocks noGrp="1"/>
          </p:cNvGraphicFramePr>
          <p:nvPr/>
        </p:nvGraphicFramePr>
        <p:xfrm>
          <a:off x="5922659" y="2873895"/>
          <a:ext cx="4631726" cy="2225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31726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Traffic engineering attributes of leak link: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Traffic engineering metric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340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Maximum bandwidth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Maximum reservable bandwidth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786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Unreserved bandwidth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427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Avenir Book" panose="02000503020000020003" pitchFamily="2" charset="0"/>
                        </a:rPr>
                        <a:t>Administrative group (aka class or color)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742209"/>
                  </a:ext>
                </a:extLst>
              </a:tr>
            </a:tbl>
          </a:graphicData>
        </a:graphic>
      </p:graphicFrame>
      <p:sp>
        <p:nvSpPr>
          <p:cNvPr id="39" name="Title 6">
            <a:extLst>
              <a:ext uri="{FF2B5EF4-FFF2-40B4-BE49-F238E27FC236}">
                <a16:creationId xmlns:a16="http://schemas.microsoft.com/office/drawing/2014/main" id="{3B72D4E0-5D48-7A46-9138-02A4639F9297}"/>
              </a:ext>
            </a:extLst>
          </p:cNvPr>
          <p:cNvSpPr txBox="1">
            <a:spLocks/>
          </p:cNvSpPr>
          <p:nvPr/>
        </p:nvSpPr>
        <p:spPr>
          <a:xfrm>
            <a:off x="5829503" y="1624254"/>
            <a:ext cx="5474573" cy="1202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dirty="0"/>
              <a:t>Each node floods information about resource availability across the  whole network:</a:t>
            </a:r>
          </a:p>
        </p:txBody>
      </p:sp>
    </p:spTree>
    <p:extLst>
      <p:ext uri="{BB962C8B-B14F-4D97-AF65-F5344CB8AC3E}">
        <p14:creationId xmlns:p14="http://schemas.microsoft.com/office/powerpoint/2010/main" val="2251065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647944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Topology discovery lessons for quantum networks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E87BE6-772A-264E-A9CA-B6BC1EE96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536240" cy="5053013"/>
          </a:xfrm>
        </p:spPr>
        <p:txBody>
          <a:bodyPr/>
          <a:lstStyle/>
          <a:p>
            <a:r>
              <a:rPr lang="en-US" dirty="0"/>
              <a:t>Classical networks use Traffic Engineering extensions to OSPF or ISIS to flood information about resource availability in the network.</a:t>
            </a:r>
          </a:p>
          <a:p>
            <a:r>
              <a:rPr lang="en-US" dirty="0"/>
              <a:t>There are new types of network resources that are unique to quantum networks (Bell pairs per second, number of memory qubits, non-deterministic swap success probability, …)</a:t>
            </a:r>
          </a:p>
          <a:p>
            <a:r>
              <a:rPr lang="en-US" b="1" u="sng" dirty="0"/>
              <a:t>It makes sense to use / generalize OSPF-TE or ISIS-TE for resource discovery in Quantum Networks</a:t>
            </a:r>
          </a:p>
          <a:p>
            <a:r>
              <a:rPr lang="en-US" b="1" u="sng" dirty="0"/>
              <a:t>This work has already started:</a:t>
            </a:r>
            <a:br>
              <a:rPr lang="en-US" b="1" u="sng" dirty="0"/>
            </a:br>
            <a:r>
              <a:rPr lang="en-US" dirty="0"/>
              <a:t>IETF draft “Advertising Entanglement Capabilities in Quantum Networks” </a:t>
            </a:r>
            <a:r>
              <a:rPr lang="en-US" dirty="0">
                <a:hlinkClick r:id="rId3"/>
              </a:rPr>
              <a:t>https://datatracker.ietf.org/doc/draft-kaws-qirg-advent/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15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demand and constraints discovery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0768AF-57D0-9843-B85A-D0D1014B5955}"/>
              </a:ext>
            </a:extLst>
          </p:cNvPr>
          <p:cNvCxnSpPr>
            <a:cxnSpLocks/>
          </p:cNvCxnSpPr>
          <p:nvPr/>
        </p:nvCxnSpPr>
        <p:spPr>
          <a:xfrm>
            <a:off x="3980951" y="3157955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67FBFC-7DD2-0B48-B336-6E5FC29A4182}"/>
              </a:ext>
            </a:extLst>
          </p:cNvPr>
          <p:cNvCxnSpPr>
            <a:cxnSpLocks/>
          </p:cNvCxnSpPr>
          <p:nvPr/>
        </p:nvCxnSpPr>
        <p:spPr>
          <a:xfrm>
            <a:off x="4000472" y="4198468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B010779-BC3A-D943-9B30-B2336EF88212}"/>
              </a:ext>
            </a:extLst>
          </p:cNvPr>
          <p:cNvCxnSpPr>
            <a:cxnSpLocks/>
          </p:cNvCxnSpPr>
          <p:nvPr/>
        </p:nvCxnSpPr>
        <p:spPr>
          <a:xfrm>
            <a:off x="7313907" y="3171094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E5144CA-CD00-0746-AE54-15BF9A6DC06C}"/>
              </a:ext>
            </a:extLst>
          </p:cNvPr>
          <p:cNvSpPr/>
          <p:nvPr/>
        </p:nvSpPr>
        <p:spPr>
          <a:xfrm>
            <a:off x="7812350" y="3957676"/>
            <a:ext cx="3738591" cy="80204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RSVP / Segment routing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Resource reservation protocol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4AA02E-923E-F541-B96E-4D6D49B6335E}"/>
              </a:ext>
            </a:extLst>
          </p:cNvPr>
          <p:cNvSpPr/>
          <p:nvPr/>
        </p:nvSpPr>
        <p:spPr>
          <a:xfrm>
            <a:off x="476286" y="1314052"/>
            <a:ext cx="3738591" cy="10624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ISIS-TE / OSPF-TE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Intermediate System to Intermediate System </a:t>
            </a:r>
            <a:br>
              <a:rPr lang="en-US" sz="1000" dirty="0">
                <a:latin typeface="Avenir Book" panose="02000503020000020003" pitchFamily="2" charset="0"/>
              </a:rPr>
            </a:br>
            <a:r>
              <a:rPr lang="en-US" sz="1000" dirty="0">
                <a:latin typeface="Avenir Book" panose="02000503020000020003" pitchFamily="2" charset="0"/>
              </a:rPr>
              <a:t>or Open Shortest Path First</a:t>
            </a:r>
            <a:br>
              <a:rPr lang="en-US" sz="1000" dirty="0">
                <a:latin typeface="Avenir Book" panose="02000503020000020003" pitchFamily="2" charset="0"/>
              </a:rPr>
            </a:br>
            <a:r>
              <a:rPr lang="en-US" sz="1000" dirty="0">
                <a:latin typeface="Avenir Book" panose="02000503020000020003" pitchFamily="2" charset="0"/>
              </a:rPr>
              <a:t> with Traffic Engineering Extensions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E12FBD4-B4EC-D641-9EE9-8E8E7BE83B9A}"/>
              </a:ext>
            </a:extLst>
          </p:cNvPr>
          <p:cNvSpPr/>
          <p:nvPr/>
        </p:nvSpPr>
        <p:spPr>
          <a:xfrm>
            <a:off x="710213" y="2719789"/>
            <a:ext cx="3270738" cy="896779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Network topology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Available resources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F148A3B-AFEC-2B4D-8C14-1C0F863E76F7}"/>
              </a:ext>
            </a:extLst>
          </p:cNvPr>
          <p:cNvSpPr/>
          <p:nvPr/>
        </p:nvSpPr>
        <p:spPr>
          <a:xfrm>
            <a:off x="710213" y="3740107"/>
            <a:ext cx="3270738" cy="89677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Traffic demand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Other constraints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DC51E00-8B91-C142-A4AB-301F603A1EE5}"/>
              </a:ext>
            </a:extLst>
          </p:cNvPr>
          <p:cNvSpPr/>
          <p:nvPr/>
        </p:nvSpPr>
        <p:spPr>
          <a:xfrm>
            <a:off x="7812350" y="2719347"/>
            <a:ext cx="3738591" cy="896779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Optimal routes for paths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C5D602-B8E2-5C44-8975-054F1855277E}"/>
              </a:ext>
            </a:extLst>
          </p:cNvPr>
          <p:cNvCxnSpPr>
            <a:cxnSpLocks/>
          </p:cNvCxnSpPr>
          <p:nvPr/>
        </p:nvCxnSpPr>
        <p:spPr>
          <a:xfrm>
            <a:off x="9669166" y="3611845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37D1C4-3DFB-9F45-BB19-43957112377B}"/>
              </a:ext>
            </a:extLst>
          </p:cNvPr>
          <p:cNvCxnSpPr>
            <a:cxnSpLocks/>
          </p:cNvCxnSpPr>
          <p:nvPr/>
        </p:nvCxnSpPr>
        <p:spPr>
          <a:xfrm>
            <a:off x="9669166" y="4764030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BF50EE3-7D91-DB43-9DA0-B85BB38E6BFA}"/>
              </a:ext>
            </a:extLst>
          </p:cNvPr>
          <p:cNvCxnSpPr>
            <a:cxnSpLocks/>
          </p:cNvCxnSpPr>
          <p:nvPr/>
        </p:nvCxnSpPr>
        <p:spPr>
          <a:xfrm>
            <a:off x="2345581" y="2376482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3C5FC2-A2F1-FB42-BD6B-1C3288921A44}"/>
              </a:ext>
            </a:extLst>
          </p:cNvPr>
          <p:cNvSpPr/>
          <p:nvPr/>
        </p:nvSpPr>
        <p:spPr>
          <a:xfrm>
            <a:off x="474834" y="5005898"/>
            <a:ext cx="3738591" cy="106243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NetFlow / IPFIX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Manual configuration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2A99ED5-8E3C-1048-8F1F-1ABEA1585E1B}"/>
              </a:ext>
            </a:extLst>
          </p:cNvPr>
          <p:cNvCxnSpPr>
            <a:cxnSpLocks/>
          </p:cNvCxnSpPr>
          <p:nvPr/>
        </p:nvCxnSpPr>
        <p:spPr>
          <a:xfrm flipV="1">
            <a:off x="2344129" y="4646479"/>
            <a:ext cx="0" cy="345831"/>
          </a:xfrm>
          <a:prstGeom prst="line">
            <a:avLst/>
          </a:prstGeom>
          <a:ln w="38100" cap="rnd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714E0-0DDC-2748-B850-B8077C912479}"/>
              </a:ext>
            </a:extLst>
          </p:cNvPr>
          <p:cNvSpPr/>
          <p:nvPr/>
        </p:nvSpPr>
        <p:spPr>
          <a:xfrm>
            <a:off x="4465421" y="2719789"/>
            <a:ext cx="2848486" cy="19149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CSPF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Distributed Constrained Shortest Path First</a:t>
            </a:r>
          </a:p>
          <a:p>
            <a:pPr algn="ctr"/>
            <a:endParaRPr lang="en-US" sz="1000" dirty="0">
              <a:latin typeface="Avenir Book" panose="02000503020000020003" pitchFamily="2" charset="0"/>
            </a:endParaRP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or</a:t>
            </a:r>
          </a:p>
          <a:p>
            <a:pPr algn="ctr"/>
            <a:endParaRPr lang="en-US" sz="1000" dirty="0">
              <a:latin typeface="Avenir Book" panose="02000503020000020003" pitchFamily="2" charset="0"/>
            </a:endParaRP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PCE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Centralized Path Computation Element</a:t>
            </a:r>
          </a:p>
          <a:p>
            <a:pPr algn="ctr"/>
            <a:endParaRPr lang="en-US" sz="1000" dirty="0">
              <a:latin typeface="Avenir Book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04977-3693-0F4B-907E-9040D7CD053E}"/>
              </a:ext>
            </a:extLst>
          </p:cNvPr>
          <p:cNvSpPr/>
          <p:nvPr/>
        </p:nvSpPr>
        <p:spPr>
          <a:xfrm>
            <a:off x="7812350" y="5121584"/>
            <a:ext cx="3738591" cy="9182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(G)MPLS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(Generalized) Multi-Protocol Label Switching</a:t>
            </a:r>
          </a:p>
        </p:txBody>
      </p:sp>
    </p:spTree>
    <p:extLst>
      <p:ext uri="{BB962C8B-B14F-4D97-AF65-F5344CB8AC3E}">
        <p14:creationId xmlns:p14="http://schemas.microsoft.com/office/powerpoint/2010/main" val="1363074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demand matrix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BE4382D-DDF5-CF4E-B748-BA1FA48EB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1051020" y="1920765"/>
            <a:ext cx="6159377" cy="3817959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D0C6DC3-F6FB-454E-9AA9-F7FCA533683D}"/>
              </a:ext>
            </a:extLst>
          </p:cNvPr>
          <p:cNvCxnSpPr>
            <a:cxnSpLocks/>
          </p:cNvCxnSpPr>
          <p:nvPr/>
        </p:nvCxnSpPr>
        <p:spPr>
          <a:xfrm flipV="1">
            <a:off x="1301858" y="3399077"/>
            <a:ext cx="1828800" cy="1033439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21D980B-4F5B-3146-856E-461037191686}"/>
              </a:ext>
            </a:extLst>
          </p:cNvPr>
          <p:cNvCxnSpPr>
            <a:cxnSpLocks/>
          </p:cNvCxnSpPr>
          <p:nvPr/>
        </p:nvCxnSpPr>
        <p:spPr>
          <a:xfrm>
            <a:off x="1301858" y="4432516"/>
            <a:ext cx="2526223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6C3DC50-B7AF-694D-B465-35E01A6FBAB4}"/>
              </a:ext>
            </a:extLst>
          </p:cNvPr>
          <p:cNvCxnSpPr>
            <a:cxnSpLocks/>
          </p:cNvCxnSpPr>
          <p:nvPr/>
        </p:nvCxnSpPr>
        <p:spPr>
          <a:xfrm flipV="1">
            <a:off x="3006671" y="4432516"/>
            <a:ext cx="821410" cy="1038386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AD310D0-1661-1043-9AAA-8B9F597A0882}"/>
              </a:ext>
            </a:extLst>
          </p:cNvPr>
          <p:cNvCxnSpPr>
            <a:cxnSpLocks/>
          </p:cNvCxnSpPr>
          <p:nvPr/>
        </p:nvCxnSpPr>
        <p:spPr>
          <a:xfrm flipV="1">
            <a:off x="3004349" y="4392888"/>
            <a:ext cx="2570078" cy="1103176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A479FEB-2DA5-3E44-BC48-6B14270F228D}"/>
              </a:ext>
            </a:extLst>
          </p:cNvPr>
          <p:cNvCxnSpPr>
            <a:cxnSpLocks/>
          </p:cNvCxnSpPr>
          <p:nvPr/>
        </p:nvCxnSpPr>
        <p:spPr>
          <a:xfrm flipH="1" flipV="1">
            <a:off x="3880332" y="4432516"/>
            <a:ext cx="1467402" cy="1038386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84BB540-6C76-8C4F-A286-F616081D21A2}"/>
              </a:ext>
            </a:extLst>
          </p:cNvPr>
          <p:cNvCxnSpPr>
            <a:cxnSpLocks/>
          </p:cNvCxnSpPr>
          <p:nvPr/>
        </p:nvCxnSpPr>
        <p:spPr>
          <a:xfrm flipV="1">
            <a:off x="5432018" y="4364310"/>
            <a:ext cx="194644" cy="114622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0306259-7710-824B-94B2-EFFDF01C8E0D}"/>
              </a:ext>
            </a:extLst>
          </p:cNvPr>
          <p:cNvCxnSpPr>
            <a:cxnSpLocks/>
          </p:cNvCxnSpPr>
          <p:nvPr/>
        </p:nvCxnSpPr>
        <p:spPr>
          <a:xfrm flipH="1" flipV="1">
            <a:off x="5529340" y="4309958"/>
            <a:ext cx="1467878" cy="24625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EA8FF5E-2155-8E47-AD79-5A6FC8D3436F}"/>
              </a:ext>
            </a:extLst>
          </p:cNvPr>
          <p:cNvCxnSpPr>
            <a:cxnSpLocks/>
          </p:cNvCxnSpPr>
          <p:nvPr/>
        </p:nvCxnSpPr>
        <p:spPr>
          <a:xfrm flipH="1" flipV="1">
            <a:off x="4692411" y="3374219"/>
            <a:ext cx="2348355" cy="1208819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C499EEA-660B-104F-BCBA-371CE045368A}"/>
              </a:ext>
            </a:extLst>
          </p:cNvPr>
          <p:cNvCxnSpPr>
            <a:cxnSpLocks/>
          </p:cNvCxnSpPr>
          <p:nvPr/>
        </p:nvCxnSpPr>
        <p:spPr>
          <a:xfrm flipV="1">
            <a:off x="4708286" y="2498825"/>
            <a:ext cx="866141" cy="87539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8C80E56-8BB4-F149-8270-63EAE634B1EE}"/>
              </a:ext>
            </a:extLst>
          </p:cNvPr>
          <p:cNvCxnSpPr>
            <a:cxnSpLocks/>
          </p:cNvCxnSpPr>
          <p:nvPr/>
        </p:nvCxnSpPr>
        <p:spPr>
          <a:xfrm flipV="1">
            <a:off x="3171003" y="2480475"/>
            <a:ext cx="2358337" cy="880007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1EA225D-1A07-B546-99A7-4DCD2E5C9B4B}"/>
              </a:ext>
            </a:extLst>
          </p:cNvPr>
          <p:cNvCxnSpPr>
            <a:cxnSpLocks/>
          </p:cNvCxnSpPr>
          <p:nvPr/>
        </p:nvCxnSpPr>
        <p:spPr>
          <a:xfrm flipH="1" flipV="1">
            <a:off x="3110385" y="2190901"/>
            <a:ext cx="89961" cy="1139193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BC9BD3A-E564-C84B-BA94-38612A681010}"/>
              </a:ext>
            </a:extLst>
          </p:cNvPr>
          <p:cNvCxnSpPr>
            <a:cxnSpLocks/>
          </p:cNvCxnSpPr>
          <p:nvPr/>
        </p:nvCxnSpPr>
        <p:spPr>
          <a:xfrm flipH="1" flipV="1">
            <a:off x="3191277" y="2197133"/>
            <a:ext cx="1517009" cy="1196998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831744E-EC64-E343-87C6-BB65C7D6031B}"/>
              </a:ext>
            </a:extLst>
          </p:cNvPr>
          <p:cNvCxnSpPr>
            <a:cxnSpLocks/>
          </p:cNvCxnSpPr>
          <p:nvPr/>
        </p:nvCxnSpPr>
        <p:spPr>
          <a:xfrm flipH="1" flipV="1">
            <a:off x="3111128" y="3265571"/>
            <a:ext cx="769204" cy="1190612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8AFB127-0F98-4842-A54B-5A41D9714293}"/>
              </a:ext>
            </a:extLst>
          </p:cNvPr>
          <p:cNvCxnSpPr>
            <a:cxnSpLocks/>
          </p:cNvCxnSpPr>
          <p:nvPr/>
        </p:nvCxnSpPr>
        <p:spPr>
          <a:xfrm flipV="1">
            <a:off x="3873871" y="3406459"/>
            <a:ext cx="778573" cy="104972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EDA2861-1C38-D849-82C1-AB88194AB67B}"/>
              </a:ext>
            </a:extLst>
          </p:cNvPr>
          <p:cNvCxnSpPr>
            <a:cxnSpLocks/>
          </p:cNvCxnSpPr>
          <p:nvPr/>
        </p:nvCxnSpPr>
        <p:spPr>
          <a:xfrm flipV="1">
            <a:off x="3880332" y="4376113"/>
            <a:ext cx="1682778" cy="56403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6D6A18D-92D0-0341-9C42-9593791D7CB9}"/>
              </a:ext>
            </a:extLst>
          </p:cNvPr>
          <p:cNvCxnSpPr>
            <a:cxnSpLocks/>
          </p:cNvCxnSpPr>
          <p:nvPr/>
        </p:nvCxnSpPr>
        <p:spPr>
          <a:xfrm>
            <a:off x="4708286" y="3392569"/>
            <a:ext cx="833165" cy="937301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EDE9E0A-EA6F-8A45-9573-8993711B0690}"/>
              </a:ext>
            </a:extLst>
          </p:cNvPr>
          <p:cNvCxnSpPr>
            <a:cxnSpLocks/>
          </p:cNvCxnSpPr>
          <p:nvPr/>
        </p:nvCxnSpPr>
        <p:spPr>
          <a:xfrm>
            <a:off x="3208971" y="3406459"/>
            <a:ext cx="1499315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301996EC-D672-2746-A3F0-D617688BB654}"/>
              </a:ext>
            </a:extLst>
          </p:cNvPr>
          <p:cNvSpPr/>
          <p:nvPr/>
        </p:nvSpPr>
        <p:spPr>
          <a:xfrm>
            <a:off x="2724574" y="1840562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E6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7C778E6-CB9C-C94D-9FB1-D87F9DF48E1D}"/>
              </a:ext>
            </a:extLst>
          </p:cNvPr>
          <p:cNvSpPr/>
          <p:nvPr/>
        </p:nvSpPr>
        <p:spPr>
          <a:xfrm>
            <a:off x="921202" y="4047859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D30455B-5F58-1643-8FFF-2962F0A92838}"/>
              </a:ext>
            </a:extLst>
          </p:cNvPr>
          <p:cNvSpPr/>
          <p:nvPr/>
        </p:nvSpPr>
        <p:spPr>
          <a:xfrm>
            <a:off x="2578845" y="5079771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EC091B2-4060-6444-9966-987F46BD5FE8}"/>
              </a:ext>
            </a:extLst>
          </p:cNvPr>
          <p:cNvSpPr/>
          <p:nvPr/>
        </p:nvSpPr>
        <p:spPr>
          <a:xfrm>
            <a:off x="5160391" y="2104145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E5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1762447-3F1C-4049-A438-A8C906782B4C}"/>
              </a:ext>
            </a:extLst>
          </p:cNvPr>
          <p:cNvSpPr/>
          <p:nvPr/>
        </p:nvSpPr>
        <p:spPr>
          <a:xfrm>
            <a:off x="6611250" y="4116963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E4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CDC7E2C-212B-E04E-A870-8F1D7A5C3F4F}"/>
              </a:ext>
            </a:extLst>
          </p:cNvPr>
          <p:cNvSpPr/>
          <p:nvPr/>
        </p:nvSpPr>
        <p:spPr>
          <a:xfrm>
            <a:off x="4967485" y="5079771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E3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F8A2DA9-F345-0D4E-A397-3CFBD2E22C94}"/>
              </a:ext>
            </a:extLst>
          </p:cNvPr>
          <p:cNvSpPr/>
          <p:nvPr/>
        </p:nvSpPr>
        <p:spPr>
          <a:xfrm>
            <a:off x="3479963" y="4047859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88ECE2D-9348-DE45-8325-7758BFCF21A3}"/>
              </a:ext>
            </a:extLst>
          </p:cNvPr>
          <p:cNvSpPr/>
          <p:nvPr/>
        </p:nvSpPr>
        <p:spPr>
          <a:xfrm>
            <a:off x="2740807" y="2984312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C1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7527055-C7B2-004C-8C1C-CA8A4E14A80E}"/>
              </a:ext>
            </a:extLst>
          </p:cNvPr>
          <p:cNvSpPr/>
          <p:nvPr/>
        </p:nvSpPr>
        <p:spPr>
          <a:xfrm>
            <a:off x="5160391" y="3940380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C4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51A7092-BB85-CF47-8520-BE99326F807F}"/>
              </a:ext>
            </a:extLst>
          </p:cNvPr>
          <p:cNvSpPr/>
          <p:nvPr/>
        </p:nvSpPr>
        <p:spPr>
          <a:xfrm>
            <a:off x="4286206" y="2995557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C3</a:t>
            </a:r>
          </a:p>
        </p:txBody>
      </p:sp>
      <p:graphicFrame>
        <p:nvGraphicFramePr>
          <p:cNvPr id="114" name="Table 113">
            <a:extLst>
              <a:ext uri="{FF2B5EF4-FFF2-40B4-BE49-F238E27FC236}">
                <a16:creationId xmlns:a16="http://schemas.microsoft.com/office/drawing/2014/main" id="{12F74A85-6327-0D49-BA11-971EE05C8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672755"/>
              </p:ext>
            </p:extLst>
          </p:nvPr>
        </p:nvGraphicFramePr>
        <p:xfrm>
          <a:off x="7870439" y="1784793"/>
          <a:ext cx="3744864" cy="44500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48288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1248288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  <a:gridCol w="1248288">
                  <a:extLst>
                    <a:ext uri="{9D8B030D-6E8A-4147-A177-3AD203B41FA5}">
                      <a16:colId xmlns:a16="http://schemas.microsoft.com/office/drawing/2014/main" val="4193789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Ingress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Egress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Demand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120 Gbps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340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30 Gbps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E4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20 Gbps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7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20 Gbps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46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E6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90 Gbps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021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40 Gbps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689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190 Gbps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947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E4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80 Gbps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54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70 Gbps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E6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30 Gbps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654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914238"/>
                  </a:ext>
                </a:extLst>
              </a:tr>
            </a:tbl>
          </a:graphicData>
        </a:graphic>
      </p:graphicFrame>
      <p:sp>
        <p:nvSpPr>
          <p:cNvPr id="115" name="Title 6">
            <a:extLst>
              <a:ext uri="{FF2B5EF4-FFF2-40B4-BE49-F238E27FC236}">
                <a16:creationId xmlns:a16="http://schemas.microsoft.com/office/drawing/2014/main" id="{4A7E8DC1-D29C-2946-B7ED-524EDE89A661}"/>
              </a:ext>
            </a:extLst>
          </p:cNvPr>
          <p:cNvSpPr txBox="1">
            <a:spLocks/>
          </p:cNvSpPr>
          <p:nvPr/>
        </p:nvSpPr>
        <p:spPr>
          <a:xfrm>
            <a:off x="409073" y="1096262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dirty="0"/>
              <a:t>Traffic demand matrix is typically measured (e.g. using NetFlow or IPFIX)</a:t>
            </a:r>
          </a:p>
        </p:txBody>
      </p:sp>
    </p:spTree>
    <p:extLst>
      <p:ext uri="{BB962C8B-B14F-4D97-AF65-F5344CB8AC3E}">
        <p14:creationId xmlns:p14="http://schemas.microsoft.com/office/powerpoint/2010/main" val="3496661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determine the traffic demand?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0BF1D4-1FFB-D94E-ACCC-1361CA39B2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Measure demand</a:t>
            </a:r>
          </a:p>
          <a:p>
            <a:pPr lvl="1"/>
            <a:r>
              <a:rPr lang="en-US" dirty="0"/>
              <a:t>Using NetFlow, IPFIX, etc.</a:t>
            </a:r>
          </a:p>
          <a:p>
            <a:pPr lvl="1"/>
            <a:r>
              <a:rPr lang="en-US" dirty="0"/>
              <a:t>Take peak demand for diurnal patterns</a:t>
            </a:r>
          </a:p>
          <a:p>
            <a:pPr lvl="1"/>
            <a:r>
              <a:rPr lang="en-US" dirty="0"/>
              <a:t>Adjust for expected changes</a:t>
            </a:r>
          </a:p>
          <a:p>
            <a:r>
              <a:rPr lang="en-US" b="1" dirty="0"/>
              <a:t>Schedule demand</a:t>
            </a:r>
          </a:p>
          <a:p>
            <a:pPr lvl="1"/>
            <a:r>
              <a:rPr lang="en-US" dirty="0"/>
              <a:t>Have list of jobs to be completed (e.g. huge file transfers)</a:t>
            </a:r>
          </a:p>
          <a:p>
            <a:pPr lvl="1"/>
            <a:r>
              <a:rPr lang="en-US" dirty="0"/>
              <a:t>Each job has known bandwidth demand and deadline</a:t>
            </a:r>
          </a:p>
          <a:p>
            <a:pPr lvl="1"/>
            <a:r>
              <a:rPr lang="en-US" dirty="0"/>
              <a:t>Schedule jobs to meet deadline and maximize network utilization</a:t>
            </a:r>
          </a:p>
        </p:txBody>
      </p:sp>
    </p:spTree>
    <p:extLst>
      <p:ext uri="{BB962C8B-B14F-4D97-AF65-F5344CB8AC3E}">
        <p14:creationId xmlns:p14="http://schemas.microsoft.com/office/powerpoint/2010/main" val="4107690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constraints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0BF1D4-1FFB-D94E-ACCC-1361CA39B2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Example use cases:</a:t>
            </a:r>
          </a:p>
          <a:p>
            <a:pPr lvl="1"/>
            <a:r>
              <a:rPr lang="en-US" dirty="0"/>
              <a:t>Primary LSP and backup LSP must use node-disjoint or link-disjoint paths</a:t>
            </a:r>
          </a:p>
          <a:p>
            <a:pPr lvl="1"/>
            <a:r>
              <a:rPr lang="en-US" dirty="0"/>
              <a:t>Traffic between Canadian cities cannot go through USA</a:t>
            </a:r>
          </a:p>
          <a:p>
            <a:pPr lvl="1"/>
            <a:r>
              <a:rPr lang="en-US" dirty="0"/>
              <a:t>Traffic must not use high-latency satellite links</a:t>
            </a:r>
          </a:p>
          <a:p>
            <a:pPr lvl="1"/>
            <a:r>
              <a:rPr lang="en-US" dirty="0"/>
              <a:t>Traffic must avoid router which is known to need scheduled maintenance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RSVP-TE uses link “colors” for this purpose</a:t>
            </a:r>
          </a:p>
          <a:p>
            <a:r>
              <a:rPr lang="en-US" dirty="0"/>
              <a:t>Centralized controllers can handle more sophisticated constraints</a:t>
            </a:r>
          </a:p>
        </p:txBody>
      </p:sp>
    </p:spTree>
    <p:extLst>
      <p:ext uri="{BB962C8B-B14F-4D97-AF65-F5344CB8AC3E}">
        <p14:creationId xmlns:p14="http://schemas.microsoft.com/office/powerpoint/2010/main" val="1358609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5D6A04-19B5-204D-97D0-0CCC6AC6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Specify path requirements: configuration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5EF91A-BD09-7C44-855A-179DD1FE31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AE7D6-1F8B-3543-B5B1-42C85542EC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8F582-836F-A741-B7FA-5821342D4C0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7E73C0C1-F596-8641-B278-C541A2D28499}"/>
              </a:ext>
            </a:extLst>
          </p:cNvPr>
          <p:cNvSpPr txBox="1">
            <a:spLocks/>
          </p:cNvSpPr>
          <p:nvPr/>
        </p:nvSpPr>
        <p:spPr>
          <a:xfrm>
            <a:off x="409073" y="1096262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dirty="0"/>
              <a:t>Configure path requirements on the ingress node (head) of the 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B19362-EC07-3644-BE6E-358F8DDB7D48}"/>
              </a:ext>
            </a:extLst>
          </p:cNvPr>
          <p:cNvSpPr txBox="1"/>
          <p:nvPr/>
        </p:nvSpPr>
        <p:spPr>
          <a:xfrm>
            <a:off x="469845" y="1783653"/>
            <a:ext cx="10347972" cy="39780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protocols {</a:t>
            </a:r>
          </a:p>
          <a:p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mpls</a:t>
            </a: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label-switched-path my-</a:t>
            </a:r>
            <a:r>
              <a:rPr lang="en-US" sz="24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lsp</a:t>
            </a: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to 10.0.9.7;</a:t>
            </a:r>
          </a:p>
          <a:p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bandwidth 100m;</a:t>
            </a:r>
          </a:p>
          <a:p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exclude [ satellite-links ];</a:t>
            </a:r>
          </a:p>
          <a:p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include [ </a:t>
            </a:r>
            <a:r>
              <a:rPr lang="en-US" sz="24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usa</a:t>
            </a: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-links </a:t>
            </a:r>
            <a:r>
              <a:rPr lang="en-US" sz="24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canada</a:t>
            </a: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-links ];</a:t>
            </a:r>
          </a:p>
          <a:p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1207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2" y="331619"/>
            <a:ext cx="11634881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Demand discovery lessons for quantum networks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E87BE6-772A-264E-A9CA-B6BC1EE96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536240" cy="50530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we want to use traffic engineering in quantum networks, we need to know the quantum “demand matrix”:</a:t>
            </a:r>
          </a:p>
          <a:p>
            <a:pPr lvl="1"/>
            <a:r>
              <a:rPr lang="en-US" dirty="0"/>
              <a:t>How many end-to-end Bell pairs per second (BPPS) between end-points?</a:t>
            </a:r>
          </a:p>
          <a:p>
            <a:pPr lvl="1"/>
            <a:r>
              <a:rPr lang="en-US" dirty="0"/>
              <a:t>What is the required fidelity of those Bell pairs (similar to QoS in classical networks).</a:t>
            </a:r>
          </a:p>
          <a:p>
            <a:r>
              <a:rPr lang="en-US" dirty="0"/>
              <a:t>The applications can specify the demand when they request a path (integrated services model).</a:t>
            </a:r>
          </a:p>
          <a:p>
            <a:r>
              <a:rPr lang="en-US" dirty="0"/>
              <a:t>We can use and out-of-band method to create a demand matrix for the aggregate of all quantum flows (differentiated services model).</a:t>
            </a:r>
          </a:p>
          <a:p>
            <a:r>
              <a:rPr lang="en-US" dirty="0"/>
              <a:t>The bandwidth of initial quantum networks will be so scarce that the integrated services model makes sense</a:t>
            </a:r>
            <a:br>
              <a:rPr lang="en-US" dirty="0"/>
            </a:br>
            <a:r>
              <a:rPr lang="en-US" sz="1800" dirty="0"/>
              <a:t>(Even though the classical Internet has abandoned the integrated services model and only uses the differentiated services model now.)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894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network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9EC06F3-B843-7642-BB3D-22F5CC0CB886}"/>
              </a:ext>
            </a:extLst>
          </p:cNvPr>
          <p:cNvCxnSpPr>
            <a:cxnSpLocks/>
          </p:cNvCxnSpPr>
          <p:nvPr/>
        </p:nvCxnSpPr>
        <p:spPr>
          <a:xfrm>
            <a:off x="1534332" y="2293749"/>
            <a:ext cx="1751309" cy="1270861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56EA057-9F0A-2743-B05D-8ADEBEF251E7}"/>
              </a:ext>
            </a:extLst>
          </p:cNvPr>
          <p:cNvCxnSpPr>
            <a:cxnSpLocks/>
          </p:cNvCxnSpPr>
          <p:nvPr/>
        </p:nvCxnSpPr>
        <p:spPr>
          <a:xfrm flipV="1">
            <a:off x="1534332" y="3564610"/>
            <a:ext cx="1751309" cy="1208868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B6A2C44-E463-9B4F-B408-5E7DACBE13F1}"/>
              </a:ext>
            </a:extLst>
          </p:cNvPr>
          <p:cNvCxnSpPr>
            <a:cxnSpLocks/>
          </p:cNvCxnSpPr>
          <p:nvPr/>
        </p:nvCxnSpPr>
        <p:spPr>
          <a:xfrm flipV="1">
            <a:off x="3306300" y="2262754"/>
            <a:ext cx="2689728" cy="1300479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55741EB-DC21-C247-A155-356B7C4E9F79}"/>
              </a:ext>
            </a:extLst>
          </p:cNvPr>
          <p:cNvCxnSpPr>
            <a:cxnSpLocks/>
          </p:cNvCxnSpPr>
          <p:nvPr/>
        </p:nvCxnSpPr>
        <p:spPr>
          <a:xfrm>
            <a:off x="3306300" y="3572515"/>
            <a:ext cx="1627321" cy="1198636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26A3056-E127-7D4B-B4BB-66572893C22C}"/>
              </a:ext>
            </a:extLst>
          </p:cNvPr>
          <p:cNvCxnSpPr>
            <a:cxnSpLocks/>
          </p:cNvCxnSpPr>
          <p:nvPr/>
        </p:nvCxnSpPr>
        <p:spPr>
          <a:xfrm flipH="1" flipV="1">
            <a:off x="4954280" y="4780433"/>
            <a:ext cx="2124819" cy="11926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33AF609-EE91-CD4D-84F8-62C9FBD52FAA}"/>
              </a:ext>
            </a:extLst>
          </p:cNvPr>
          <p:cNvCxnSpPr>
            <a:cxnSpLocks/>
          </p:cNvCxnSpPr>
          <p:nvPr/>
        </p:nvCxnSpPr>
        <p:spPr>
          <a:xfrm flipV="1">
            <a:off x="7079099" y="3555866"/>
            <a:ext cx="1516246" cy="1215285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99782D6-3285-5049-A9BC-9D48BA629501}"/>
              </a:ext>
            </a:extLst>
          </p:cNvPr>
          <p:cNvCxnSpPr>
            <a:cxnSpLocks/>
          </p:cNvCxnSpPr>
          <p:nvPr/>
        </p:nvCxnSpPr>
        <p:spPr>
          <a:xfrm>
            <a:off x="6024573" y="2340308"/>
            <a:ext cx="2581105" cy="1231731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43A20D9-50EE-9349-89A8-F1F904BF74B5}"/>
              </a:ext>
            </a:extLst>
          </p:cNvPr>
          <p:cNvCxnSpPr>
            <a:cxnSpLocks/>
          </p:cNvCxnSpPr>
          <p:nvPr/>
        </p:nvCxnSpPr>
        <p:spPr>
          <a:xfrm flipH="1">
            <a:off x="8595345" y="2331026"/>
            <a:ext cx="1904623" cy="1278817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A5F4B38-1BED-8A43-A6A1-2A0558156CA0}"/>
              </a:ext>
            </a:extLst>
          </p:cNvPr>
          <p:cNvCxnSpPr>
            <a:cxnSpLocks/>
          </p:cNvCxnSpPr>
          <p:nvPr/>
        </p:nvCxnSpPr>
        <p:spPr>
          <a:xfrm flipH="1" flipV="1">
            <a:off x="8634223" y="3609843"/>
            <a:ext cx="1995525" cy="1260252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FCC34D8C-09DA-8446-A578-4587078C5A57}"/>
              </a:ext>
            </a:extLst>
          </p:cNvPr>
          <p:cNvSpPr/>
          <p:nvPr/>
        </p:nvSpPr>
        <p:spPr>
          <a:xfrm>
            <a:off x="966051" y="1754834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09E90E3-86F7-B642-A9A9-80AD3749DCB2}"/>
              </a:ext>
            </a:extLst>
          </p:cNvPr>
          <p:cNvSpPr/>
          <p:nvPr/>
        </p:nvSpPr>
        <p:spPr>
          <a:xfrm>
            <a:off x="2769931" y="2970255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54D5AC8-966F-654C-B7C4-6606305D1FEF}"/>
              </a:ext>
            </a:extLst>
          </p:cNvPr>
          <p:cNvSpPr/>
          <p:nvPr/>
        </p:nvSpPr>
        <p:spPr>
          <a:xfrm>
            <a:off x="5469991" y="1753457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R5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41F834C-D910-3B42-87EA-636B4E927F34}"/>
              </a:ext>
            </a:extLst>
          </p:cNvPr>
          <p:cNvSpPr/>
          <p:nvPr/>
        </p:nvSpPr>
        <p:spPr>
          <a:xfrm>
            <a:off x="4397252" y="4185676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R4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16AE691-90AA-AF46-A94E-3A10DB4ECCF5}"/>
              </a:ext>
            </a:extLst>
          </p:cNvPr>
          <p:cNvSpPr/>
          <p:nvPr/>
        </p:nvSpPr>
        <p:spPr>
          <a:xfrm>
            <a:off x="966051" y="4185677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D2831F7-7788-9041-AD95-3A47E149BD85}"/>
              </a:ext>
            </a:extLst>
          </p:cNvPr>
          <p:cNvSpPr/>
          <p:nvPr/>
        </p:nvSpPr>
        <p:spPr>
          <a:xfrm>
            <a:off x="6542730" y="4185675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R6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F5446B3-04CA-FF48-9D1D-23A562774F6C}"/>
              </a:ext>
            </a:extLst>
          </p:cNvPr>
          <p:cNvSpPr/>
          <p:nvPr/>
        </p:nvSpPr>
        <p:spPr>
          <a:xfrm>
            <a:off x="8058976" y="2970255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R7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AAA956B-510E-2E4E-9FBE-1ADDAC0477CF}"/>
              </a:ext>
            </a:extLst>
          </p:cNvPr>
          <p:cNvSpPr/>
          <p:nvPr/>
        </p:nvSpPr>
        <p:spPr>
          <a:xfrm>
            <a:off x="9973931" y="1803939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R8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E3F8CFF-B8AA-0849-B5F9-7F72348EAF42}"/>
              </a:ext>
            </a:extLst>
          </p:cNvPr>
          <p:cNvSpPr/>
          <p:nvPr/>
        </p:nvSpPr>
        <p:spPr>
          <a:xfrm>
            <a:off x="9973931" y="4234782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R9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F1EE813-FD67-0B4C-BB9F-B6F7AE3116D6}"/>
              </a:ext>
            </a:extLst>
          </p:cNvPr>
          <p:cNvSpPr/>
          <p:nvPr/>
        </p:nvSpPr>
        <p:spPr>
          <a:xfrm>
            <a:off x="2151068" y="2432627"/>
            <a:ext cx="1199463" cy="480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venir Book" panose="02000503020000020003" pitchFamily="2" charset="0"/>
              </a:rPr>
              <a:t>10 Gbps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8FD84DC-E382-5E4D-8095-FDE8BA11571C}"/>
              </a:ext>
            </a:extLst>
          </p:cNvPr>
          <p:cNvSpPr/>
          <p:nvPr/>
        </p:nvSpPr>
        <p:spPr>
          <a:xfrm>
            <a:off x="2161093" y="4183854"/>
            <a:ext cx="1199463" cy="480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venir Book" panose="02000503020000020003" pitchFamily="2" charset="0"/>
              </a:rPr>
              <a:t>10 Gbps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AE80751-6F44-CC4B-BE42-4F5868F76037}"/>
              </a:ext>
            </a:extLst>
          </p:cNvPr>
          <p:cNvSpPr/>
          <p:nvPr/>
        </p:nvSpPr>
        <p:spPr>
          <a:xfrm>
            <a:off x="3711619" y="2431636"/>
            <a:ext cx="1199463" cy="480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venir Book" panose="02000503020000020003" pitchFamily="2" charset="0"/>
              </a:rPr>
              <a:t>10 Gbps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D232560-8C2E-CB45-9C9E-AF1B9500C834}"/>
              </a:ext>
            </a:extLst>
          </p:cNvPr>
          <p:cNvSpPr/>
          <p:nvPr/>
        </p:nvSpPr>
        <p:spPr>
          <a:xfrm>
            <a:off x="6916025" y="2441238"/>
            <a:ext cx="1199463" cy="480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venir Book" panose="02000503020000020003" pitchFamily="2" charset="0"/>
              </a:rPr>
              <a:t>10 Gbps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80AA401-9B62-E14B-8A00-B7199DCF2DD5}"/>
              </a:ext>
            </a:extLst>
          </p:cNvPr>
          <p:cNvSpPr/>
          <p:nvPr/>
        </p:nvSpPr>
        <p:spPr>
          <a:xfrm>
            <a:off x="8651857" y="2440733"/>
            <a:ext cx="1199463" cy="480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venir Book" panose="02000503020000020003" pitchFamily="2" charset="0"/>
              </a:rPr>
              <a:t>10 Gbps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FDCB259-EFFF-2640-9530-EEFF917F70DA}"/>
              </a:ext>
            </a:extLst>
          </p:cNvPr>
          <p:cNvSpPr/>
          <p:nvPr/>
        </p:nvSpPr>
        <p:spPr>
          <a:xfrm>
            <a:off x="3927065" y="3732115"/>
            <a:ext cx="1199463" cy="480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venir Book" panose="02000503020000020003" pitchFamily="2" charset="0"/>
              </a:rPr>
              <a:t>10 Gbps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8E46740-A613-CB4A-925F-8D93B32ADC58}"/>
              </a:ext>
            </a:extLst>
          </p:cNvPr>
          <p:cNvSpPr/>
          <p:nvPr/>
        </p:nvSpPr>
        <p:spPr>
          <a:xfrm>
            <a:off x="5391191" y="4187303"/>
            <a:ext cx="1199463" cy="480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venir Book" panose="02000503020000020003" pitchFamily="2" charset="0"/>
              </a:rPr>
              <a:t>10 Gbps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6D6E446-3BBE-9F41-9B8F-E41D48835771}"/>
              </a:ext>
            </a:extLst>
          </p:cNvPr>
          <p:cNvSpPr/>
          <p:nvPr/>
        </p:nvSpPr>
        <p:spPr>
          <a:xfrm>
            <a:off x="6870289" y="3732115"/>
            <a:ext cx="1199463" cy="480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venir Book" panose="02000503020000020003" pitchFamily="2" charset="0"/>
              </a:rPr>
              <a:t>10 Gbps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063B508-88ED-1244-8695-2CF13F9C530D}"/>
              </a:ext>
            </a:extLst>
          </p:cNvPr>
          <p:cNvSpPr/>
          <p:nvPr/>
        </p:nvSpPr>
        <p:spPr>
          <a:xfrm>
            <a:off x="8644688" y="4234782"/>
            <a:ext cx="1199463" cy="480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venir Book" panose="02000503020000020003" pitchFamily="2" charset="0"/>
              </a:rPr>
              <a:t>10 Gbps</a:t>
            </a:r>
          </a:p>
        </p:txBody>
      </p:sp>
    </p:spTree>
    <p:extLst>
      <p:ext uri="{BB962C8B-B14F-4D97-AF65-F5344CB8AC3E}">
        <p14:creationId xmlns:p14="http://schemas.microsoft.com/office/powerpoint/2010/main" val="3265883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computation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QuTech Seminar: Traffic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0768AF-57D0-9843-B85A-D0D1014B5955}"/>
              </a:ext>
            </a:extLst>
          </p:cNvPr>
          <p:cNvCxnSpPr>
            <a:cxnSpLocks/>
          </p:cNvCxnSpPr>
          <p:nvPr/>
        </p:nvCxnSpPr>
        <p:spPr>
          <a:xfrm>
            <a:off x="3980951" y="3157955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67FBFC-7DD2-0B48-B336-6E5FC29A4182}"/>
              </a:ext>
            </a:extLst>
          </p:cNvPr>
          <p:cNvCxnSpPr>
            <a:cxnSpLocks/>
          </p:cNvCxnSpPr>
          <p:nvPr/>
        </p:nvCxnSpPr>
        <p:spPr>
          <a:xfrm>
            <a:off x="4000472" y="4198468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B010779-BC3A-D943-9B30-B2336EF88212}"/>
              </a:ext>
            </a:extLst>
          </p:cNvPr>
          <p:cNvCxnSpPr>
            <a:cxnSpLocks/>
          </p:cNvCxnSpPr>
          <p:nvPr/>
        </p:nvCxnSpPr>
        <p:spPr>
          <a:xfrm>
            <a:off x="7313907" y="3171094"/>
            <a:ext cx="464949" cy="0"/>
          </a:xfrm>
          <a:prstGeom prst="line">
            <a:avLst/>
          </a:prstGeom>
          <a:ln w="38100" cap="rnd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E5144CA-CD00-0746-AE54-15BF9A6DC06C}"/>
              </a:ext>
            </a:extLst>
          </p:cNvPr>
          <p:cNvSpPr/>
          <p:nvPr/>
        </p:nvSpPr>
        <p:spPr>
          <a:xfrm>
            <a:off x="7812350" y="3957676"/>
            <a:ext cx="3738591" cy="80204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RSVP / Segment routing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Resource reservation protocol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4AA02E-923E-F541-B96E-4D6D49B6335E}"/>
              </a:ext>
            </a:extLst>
          </p:cNvPr>
          <p:cNvSpPr/>
          <p:nvPr/>
        </p:nvSpPr>
        <p:spPr>
          <a:xfrm>
            <a:off x="476286" y="1314052"/>
            <a:ext cx="3738591" cy="10624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ISIS-TE / OSPF-TE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Intermediate System to Intermediate System </a:t>
            </a:r>
            <a:br>
              <a:rPr lang="en-US" sz="1000" dirty="0">
                <a:latin typeface="Avenir Book" panose="02000503020000020003" pitchFamily="2" charset="0"/>
              </a:rPr>
            </a:br>
            <a:r>
              <a:rPr lang="en-US" sz="1000" dirty="0">
                <a:latin typeface="Avenir Book" panose="02000503020000020003" pitchFamily="2" charset="0"/>
              </a:rPr>
              <a:t>or Open Shortest Path First</a:t>
            </a:r>
            <a:br>
              <a:rPr lang="en-US" sz="1000" dirty="0">
                <a:latin typeface="Avenir Book" panose="02000503020000020003" pitchFamily="2" charset="0"/>
              </a:rPr>
            </a:br>
            <a:r>
              <a:rPr lang="en-US" sz="1000" dirty="0">
                <a:latin typeface="Avenir Book" panose="02000503020000020003" pitchFamily="2" charset="0"/>
              </a:rPr>
              <a:t> with Traffic Engineering Extensions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E12FBD4-B4EC-D641-9EE9-8E8E7BE83B9A}"/>
              </a:ext>
            </a:extLst>
          </p:cNvPr>
          <p:cNvSpPr/>
          <p:nvPr/>
        </p:nvSpPr>
        <p:spPr>
          <a:xfrm>
            <a:off x="710213" y="2719789"/>
            <a:ext cx="3270738" cy="896779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Network topology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Available resources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F148A3B-AFEC-2B4D-8C14-1C0F863E76F7}"/>
              </a:ext>
            </a:extLst>
          </p:cNvPr>
          <p:cNvSpPr/>
          <p:nvPr/>
        </p:nvSpPr>
        <p:spPr>
          <a:xfrm>
            <a:off x="710213" y="3740107"/>
            <a:ext cx="3270738" cy="896779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Traffic demand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Other constraints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DC51E00-8B91-C142-A4AB-301F603A1EE5}"/>
              </a:ext>
            </a:extLst>
          </p:cNvPr>
          <p:cNvSpPr/>
          <p:nvPr/>
        </p:nvSpPr>
        <p:spPr>
          <a:xfrm>
            <a:off x="7812350" y="2719347"/>
            <a:ext cx="3738591" cy="896779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Optimal routes for paths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C5D602-B8E2-5C44-8975-054F1855277E}"/>
              </a:ext>
            </a:extLst>
          </p:cNvPr>
          <p:cNvCxnSpPr>
            <a:cxnSpLocks/>
          </p:cNvCxnSpPr>
          <p:nvPr/>
        </p:nvCxnSpPr>
        <p:spPr>
          <a:xfrm>
            <a:off x="9669166" y="3611845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37D1C4-3DFB-9F45-BB19-43957112377B}"/>
              </a:ext>
            </a:extLst>
          </p:cNvPr>
          <p:cNvCxnSpPr>
            <a:cxnSpLocks/>
          </p:cNvCxnSpPr>
          <p:nvPr/>
        </p:nvCxnSpPr>
        <p:spPr>
          <a:xfrm>
            <a:off x="9669166" y="4764030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BF50EE3-7D91-DB43-9DA0-B85BB38E6BFA}"/>
              </a:ext>
            </a:extLst>
          </p:cNvPr>
          <p:cNvCxnSpPr>
            <a:cxnSpLocks/>
          </p:cNvCxnSpPr>
          <p:nvPr/>
        </p:nvCxnSpPr>
        <p:spPr>
          <a:xfrm>
            <a:off x="2345581" y="2376482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3C5FC2-A2F1-FB42-BD6B-1C3288921A44}"/>
              </a:ext>
            </a:extLst>
          </p:cNvPr>
          <p:cNvSpPr/>
          <p:nvPr/>
        </p:nvSpPr>
        <p:spPr>
          <a:xfrm>
            <a:off x="474834" y="5005898"/>
            <a:ext cx="3738591" cy="10624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NetFlow / IPFIX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Manual configuration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2A99ED5-8E3C-1048-8F1F-1ABEA1585E1B}"/>
              </a:ext>
            </a:extLst>
          </p:cNvPr>
          <p:cNvCxnSpPr>
            <a:cxnSpLocks/>
          </p:cNvCxnSpPr>
          <p:nvPr/>
        </p:nvCxnSpPr>
        <p:spPr>
          <a:xfrm flipV="1">
            <a:off x="2344129" y="4646479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C532D6D-93D5-3A46-83D7-F4B92071D06C}"/>
              </a:ext>
            </a:extLst>
          </p:cNvPr>
          <p:cNvSpPr/>
          <p:nvPr/>
        </p:nvSpPr>
        <p:spPr>
          <a:xfrm>
            <a:off x="4465421" y="2719789"/>
            <a:ext cx="2848486" cy="1914967"/>
          </a:xfrm>
          <a:prstGeom prst="rect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CSPF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Distributed Constrained Shortest Path First</a:t>
            </a:r>
          </a:p>
          <a:p>
            <a:pPr algn="ctr"/>
            <a:endParaRPr lang="en-US" sz="1000" dirty="0">
              <a:latin typeface="Avenir Book" panose="02000503020000020003" pitchFamily="2" charset="0"/>
            </a:endParaRP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or</a:t>
            </a:r>
          </a:p>
          <a:p>
            <a:pPr algn="ctr"/>
            <a:endParaRPr lang="en-US" sz="1000" dirty="0">
              <a:latin typeface="Avenir Book" panose="02000503020000020003" pitchFamily="2" charset="0"/>
            </a:endParaRP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PCE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Centralized Path Computation Element</a:t>
            </a:r>
          </a:p>
          <a:p>
            <a:pPr algn="ctr"/>
            <a:endParaRPr lang="en-US" sz="1000" dirty="0">
              <a:latin typeface="Avenir Book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A5F412-075A-B942-BD0B-8813775C2D38}"/>
              </a:ext>
            </a:extLst>
          </p:cNvPr>
          <p:cNvSpPr/>
          <p:nvPr/>
        </p:nvSpPr>
        <p:spPr>
          <a:xfrm>
            <a:off x="7812350" y="5121584"/>
            <a:ext cx="3738591" cy="9182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(G)MPLS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(Generalized) Multi-Protocol Label Switching</a:t>
            </a:r>
          </a:p>
        </p:txBody>
      </p:sp>
    </p:spTree>
    <p:extLst>
      <p:ext uri="{BB962C8B-B14F-4D97-AF65-F5344CB8AC3E}">
        <p14:creationId xmlns:p14="http://schemas.microsoft.com/office/powerpoint/2010/main" val="761311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computation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BE4382D-DDF5-CF4E-B748-BA1FA48EB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1051020" y="1626297"/>
            <a:ext cx="6159377" cy="3817959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D0C6DC3-F6FB-454E-9AA9-F7FCA533683D}"/>
              </a:ext>
            </a:extLst>
          </p:cNvPr>
          <p:cNvCxnSpPr>
            <a:cxnSpLocks/>
          </p:cNvCxnSpPr>
          <p:nvPr/>
        </p:nvCxnSpPr>
        <p:spPr>
          <a:xfrm flipV="1">
            <a:off x="1301858" y="3104609"/>
            <a:ext cx="1828800" cy="1033439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21D980B-4F5B-3146-856E-461037191686}"/>
              </a:ext>
            </a:extLst>
          </p:cNvPr>
          <p:cNvCxnSpPr>
            <a:cxnSpLocks/>
          </p:cNvCxnSpPr>
          <p:nvPr/>
        </p:nvCxnSpPr>
        <p:spPr>
          <a:xfrm>
            <a:off x="1301858" y="4138048"/>
            <a:ext cx="2526223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6C3DC50-B7AF-694D-B465-35E01A6FBAB4}"/>
              </a:ext>
            </a:extLst>
          </p:cNvPr>
          <p:cNvCxnSpPr>
            <a:cxnSpLocks/>
          </p:cNvCxnSpPr>
          <p:nvPr/>
        </p:nvCxnSpPr>
        <p:spPr>
          <a:xfrm flipV="1">
            <a:off x="3006671" y="4138048"/>
            <a:ext cx="821410" cy="1038386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AD310D0-1661-1043-9AAA-8B9F597A0882}"/>
              </a:ext>
            </a:extLst>
          </p:cNvPr>
          <p:cNvCxnSpPr>
            <a:cxnSpLocks/>
          </p:cNvCxnSpPr>
          <p:nvPr/>
        </p:nvCxnSpPr>
        <p:spPr>
          <a:xfrm flipV="1">
            <a:off x="3004349" y="4098420"/>
            <a:ext cx="2570078" cy="1103176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A479FEB-2DA5-3E44-BC48-6B14270F228D}"/>
              </a:ext>
            </a:extLst>
          </p:cNvPr>
          <p:cNvCxnSpPr>
            <a:cxnSpLocks/>
          </p:cNvCxnSpPr>
          <p:nvPr/>
        </p:nvCxnSpPr>
        <p:spPr>
          <a:xfrm flipH="1" flipV="1">
            <a:off x="3880332" y="4138048"/>
            <a:ext cx="1467402" cy="1038386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84BB540-6C76-8C4F-A286-F616081D21A2}"/>
              </a:ext>
            </a:extLst>
          </p:cNvPr>
          <p:cNvCxnSpPr>
            <a:cxnSpLocks/>
          </p:cNvCxnSpPr>
          <p:nvPr/>
        </p:nvCxnSpPr>
        <p:spPr>
          <a:xfrm flipV="1">
            <a:off x="5432018" y="4069842"/>
            <a:ext cx="194644" cy="114622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0306259-7710-824B-94B2-EFFDF01C8E0D}"/>
              </a:ext>
            </a:extLst>
          </p:cNvPr>
          <p:cNvCxnSpPr>
            <a:cxnSpLocks/>
          </p:cNvCxnSpPr>
          <p:nvPr/>
        </p:nvCxnSpPr>
        <p:spPr>
          <a:xfrm flipH="1" flipV="1">
            <a:off x="5529340" y="4015490"/>
            <a:ext cx="1467878" cy="24625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EA8FF5E-2155-8E47-AD79-5A6FC8D3436F}"/>
              </a:ext>
            </a:extLst>
          </p:cNvPr>
          <p:cNvCxnSpPr>
            <a:cxnSpLocks/>
          </p:cNvCxnSpPr>
          <p:nvPr/>
        </p:nvCxnSpPr>
        <p:spPr>
          <a:xfrm flipH="1" flipV="1">
            <a:off x="4692411" y="3079751"/>
            <a:ext cx="2348355" cy="1208819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C499EEA-660B-104F-BCBA-371CE045368A}"/>
              </a:ext>
            </a:extLst>
          </p:cNvPr>
          <p:cNvCxnSpPr>
            <a:cxnSpLocks/>
          </p:cNvCxnSpPr>
          <p:nvPr/>
        </p:nvCxnSpPr>
        <p:spPr>
          <a:xfrm flipV="1">
            <a:off x="4708286" y="2204357"/>
            <a:ext cx="866141" cy="87539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8C80E56-8BB4-F149-8270-63EAE634B1EE}"/>
              </a:ext>
            </a:extLst>
          </p:cNvPr>
          <p:cNvCxnSpPr>
            <a:cxnSpLocks/>
          </p:cNvCxnSpPr>
          <p:nvPr/>
        </p:nvCxnSpPr>
        <p:spPr>
          <a:xfrm flipV="1">
            <a:off x="3171003" y="2186007"/>
            <a:ext cx="2358337" cy="880007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1EA225D-1A07-B546-99A7-4DCD2E5C9B4B}"/>
              </a:ext>
            </a:extLst>
          </p:cNvPr>
          <p:cNvCxnSpPr>
            <a:cxnSpLocks/>
          </p:cNvCxnSpPr>
          <p:nvPr/>
        </p:nvCxnSpPr>
        <p:spPr>
          <a:xfrm flipH="1" flipV="1">
            <a:off x="3110385" y="1896433"/>
            <a:ext cx="89961" cy="1139193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BC9BD3A-E564-C84B-BA94-38612A681010}"/>
              </a:ext>
            </a:extLst>
          </p:cNvPr>
          <p:cNvCxnSpPr>
            <a:cxnSpLocks/>
          </p:cNvCxnSpPr>
          <p:nvPr/>
        </p:nvCxnSpPr>
        <p:spPr>
          <a:xfrm flipH="1" flipV="1">
            <a:off x="3191277" y="1902665"/>
            <a:ext cx="1517009" cy="1196998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831744E-EC64-E343-87C6-BB65C7D6031B}"/>
              </a:ext>
            </a:extLst>
          </p:cNvPr>
          <p:cNvCxnSpPr>
            <a:cxnSpLocks/>
          </p:cNvCxnSpPr>
          <p:nvPr/>
        </p:nvCxnSpPr>
        <p:spPr>
          <a:xfrm flipH="1" flipV="1">
            <a:off x="3111128" y="2971103"/>
            <a:ext cx="769204" cy="1190612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8AFB127-0F98-4842-A54B-5A41D9714293}"/>
              </a:ext>
            </a:extLst>
          </p:cNvPr>
          <p:cNvCxnSpPr>
            <a:cxnSpLocks/>
          </p:cNvCxnSpPr>
          <p:nvPr/>
        </p:nvCxnSpPr>
        <p:spPr>
          <a:xfrm flipV="1">
            <a:off x="3873871" y="3111991"/>
            <a:ext cx="778573" cy="104972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EDA2861-1C38-D849-82C1-AB88194AB67B}"/>
              </a:ext>
            </a:extLst>
          </p:cNvPr>
          <p:cNvCxnSpPr>
            <a:cxnSpLocks/>
          </p:cNvCxnSpPr>
          <p:nvPr/>
        </p:nvCxnSpPr>
        <p:spPr>
          <a:xfrm flipV="1">
            <a:off x="3880332" y="4081645"/>
            <a:ext cx="1682778" cy="56403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6D6A18D-92D0-0341-9C42-9593791D7CB9}"/>
              </a:ext>
            </a:extLst>
          </p:cNvPr>
          <p:cNvCxnSpPr>
            <a:cxnSpLocks/>
          </p:cNvCxnSpPr>
          <p:nvPr/>
        </p:nvCxnSpPr>
        <p:spPr>
          <a:xfrm>
            <a:off x="4708286" y="3098101"/>
            <a:ext cx="833165" cy="937301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EDE9E0A-EA6F-8A45-9573-8993711B0690}"/>
              </a:ext>
            </a:extLst>
          </p:cNvPr>
          <p:cNvCxnSpPr>
            <a:cxnSpLocks/>
          </p:cNvCxnSpPr>
          <p:nvPr/>
        </p:nvCxnSpPr>
        <p:spPr>
          <a:xfrm>
            <a:off x="3208971" y="3111991"/>
            <a:ext cx="1499315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301996EC-D672-2746-A3F0-D617688BB654}"/>
              </a:ext>
            </a:extLst>
          </p:cNvPr>
          <p:cNvSpPr/>
          <p:nvPr/>
        </p:nvSpPr>
        <p:spPr>
          <a:xfrm>
            <a:off x="2724574" y="1546094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E6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7C778E6-CB9C-C94D-9FB1-D87F9DF48E1D}"/>
              </a:ext>
            </a:extLst>
          </p:cNvPr>
          <p:cNvSpPr/>
          <p:nvPr/>
        </p:nvSpPr>
        <p:spPr>
          <a:xfrm>
            <a:off x="921202" y="3753391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D30455B-5F58-1643-8FFF-2962F0A92838}"/>
              </a:ext>
            </a:extLst>
          </p:cNvPr>
          <p:cNvSpPr/>
          <p:nvPr/>
        </p:nvSpPr>
        <p:spPr>
          <a:xfrm>
            <a:off x="2578845" y="4785303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EC091B2-4060-6444-9966-987F46BD5FE8}"/>
              </a:ext>
            </a:extLst>
          </p:cNvPr>
          <p:cNvSpPr/>
          <p:nvPr/>
        </p:nvSpPr>
        <p:spPr>
          <a:xfrm>
            <a:off x="5160391" y="1809677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E5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1762447-3F1C-4049-A438-A8C906782B4C}"/>
              </a:ext>
            </a:extLst>
          </p:cNvPr>
          <p:cNvSpPr/>
          <p:nvPr/>
        </p:nvSpPr>
        <p:spPr>
          <a:xfrm>
            <a:off x="6611250" y="3822495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E4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CDC7E2C-212B-E04E-A870-8F1D7A5C3F4F}"/>
              </a:ext>
            </a:extLst>
          </p:cNvPr>
          <p:cNvSpPr/>
          <p:nvPr/>
        </p:nvSpPr>
        <p:spPr>
          <a:xfrm>
            <a:off x="4967485" y="4785303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E3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F8A2DA9-F345-0D4E-A397-3CFBD2E22C94}"/>
              </a:ext>
            </a:extLst>
          </p:cNvPr>
          <p:cNvSpPr/>
          <p:nvPr/>
        </p:nvSpPr>
        <p:spPr>
          <a:xfrm>
            <a:off x="3479963" y="3753391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88ECE2D-9348-DE45-8325-7758BFCF21A3}"/>
              </a:ext>
            </a:extLst>
          </p:cNvPr>
          <p:cNvSpPr/>
          <p:nvPr/>
        </p:nvSpPr>
        <p:spPr>
          <a:xfrm>
            <a:off x="2740807" y="2689844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C1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7527055-C7B2-004C-8C1C-CA8A4E14A80E}"/>
              </a:ext>
            </a:extLst>
          </p:cNvPr>
          <p:cNvSpPr/>
          <p:nvPr/>
        </p:nvSpPr>
        <p:spPr>
          <a:xfrm>
            <a:off x="5160391" y="3645912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C4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51A7092-BB85-CF47-8520-BE99326F807F}"/>
              </a:ext>
            </a:extLst>
          </p:cNvPr>
          <p:cNvSpPr/>
          <p:nvPr/>
        </p:nvSpPr>
        <p:spPr>
          <a:xfrm>
            <a:off x="4286206" y="2701089"/>
            <a:ext cx="739156" cy="739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C3</a:t>
            </a:r>
          </a:p>
        </p:txBody>
      </p:sp>
      <p:sp>
        <p:nvSpPr>
          <p:cNvPr id="37" name="Title 6">
            <a:extLst>
              <a:ext uri="{FF2B5EF4-FFF2-40B4-BE49-F238E27FC236}">
                <a16:creationId xmlns:a16="http://schemas.microsoft.com/office/drawing/2014/main" id="{B29906A0-6780-714C-B5D8-C30EAC6D0699}"/>
              </a:ext>
            </a:extLst>
          </p:cNvPr>
          <p:cNvSpPr txBox="1">
            <a:spLocks/>
          </p:cNvSpPr>
          <p:nvPr/>
        </p:nvSpPr>
        <p:spPr>
          <a:xfrm>
            <a:off x="7656418" y="1626297"/>
            <a:ext cx="4409707" cy="3579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800" b="1" dirty="0"/>
              <a:t>Given:</a:t>
            </a:r>
          </a:p>
          <a:p>
            <a:pPr marL="274320" indent="-27432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Required bandwidth for path</a:t>
            </a:r>
          </a:p>
          <a:p>
            <a:pPr marL="274320" indent="-27432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Other constraints</a:t>
            </a:r>
          </a:p>
          <a:p>
            <a:pPr marL="274320" indent="-27432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Available bandwidth on each link</a:t>
            </a:r>
          </a:p>
          <a:p>
            <a:pPr marL="274320" indent="-27432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Other resource attributes</a:t>
            </a:r>
          </a:p>
          <a:p>
            <a:pPr marL="274320" indent="-27432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800" b="1" dirty="0"/>
              <a:t>Do the following:</a:t>
            </a:r>
          </a:p>
          <a:p>
            <a:pPr marL="274320" indent="-27432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Compute the best route of the path</a:t>
            </a:r>
          </a:p>
          <a:p>
            <a:pPr marL="274320" indent="-27432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Signal the path in the network</a:t>
            </a:r>
          </a:p>
          <a:p>
            <a:pPr marL="274320" indent="-27432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Program the path into the forwarding plane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F31E08-9934-A141-BA88-8DFF661A9D0B}"/>
              </a:ext>
            </a:extLst>
          </p:cNvPr>
          <p:cNvGrpSpPr/>
          <p:nvPr/>
        </p:nvGrpSpPr>
        <p:grpSpPr>
          <a:xfrm>
            <a:off x="1473200" y="3219111"/>
            <a:ext cx="4020364" cy="1797389"/>
            <a:chOff x="1473200" y="3219111"/>
            <a:chExt cx="4020364" cy="179738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1EEDF4E-E0F8-8B49-9ACC-F2B82AE4A4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3200" y="3219111"/>
              <a:ext cx="1656542" cy="942604"/>
            </a:xfrm>
            <a:prstGeom prst="line">
              <a:avLst/>
            </a:prstGeom>
            <a:ln w="12700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DC168F0-1D6C-D54E-98C2-9084E257D879}"/>
                </a:ext>
              </a:extLst>
            </p:cNvPr>
            <p:cNvCxnSpPr>
              <a:cxnSpLocks/>
            </p:cNvCxnSpPr>
            <p:nvPr/>
          </p:nvCxnSpPr>
          <p:spPr>
            <a:xfrm>
              <a:off x="3133725" y="3219111"/>
              <a:ext cx="1536700" cy="0"/>
            </a:xfrm>
            <a:prstGeom prst="line">
              <a:avLst/>
            </a:prstGeom>
            <a:ln w="12700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A546B6-39F5-DA4E-935E-A8B35252A1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4674" y="3222625"/>
              <a:ext cx="818076" cy="937170"/>
            </a:xfrm>
            <a:prstGeom prst="line">
              <a:avLst/>
            </a:prstGeom>
            <a:ln w="12700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D298D2A-3473-D04C-A3AB-29B44F0252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7735" y="4184650"/>
              <a:ext cx="145829" cy="831850"/>
            </a:xfrm>
            <a:prstGeom prst="line">
              <a:avLst/>
            </a:prstGeom>
            <a:ln w="127000" cap="rnd">
              <a:solidFill>
                <a:schemeClr val="accent4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9574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5D6A04-19B5-204D-97D0-0CCC6AC6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2" y="331619"/>
            <a:ext cx="11622933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Distributed algorithm: Constrained SPF (CSPF)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5EF91A-BD09-7C44-855A-179DD1FE31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AE7D6-1F8B-3543-B5B1-42C85542EC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8F582-836F-A741-B7FA-5821342D4C0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7E73C0C1-F596-8641-B278-C541A2D28499}"/>
              </a:ext>
            </a:extLst>
          </p:cNvPr>
          <p:cNvSpPr txBox="1">
            <a:spLocks/>
          </p:cNvSpPr>
          <p:nvPr/>
        </p:nvSpPr>
        <p:spPr>
          <a:xfrm>
            <a:off x="409073" y="1158253"/>
            <a:ext cx="7572554" cy="1673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b="1" dirty="0"/>
              <a:t>Remove links from topology that do not satisfy constraints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Bandwidth &lt; 100 </a:t>
            </a:r>
            <a:r>
              <a:rPr lang="en-US" sz="2400" dirty="0" err="1"/>
              <a:t>mbps</a:t>
            </a:r>
            <a:endParaRPr lang="en-US" sz="2400" dirty="0"/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Remove “satellite” links</a:t>
            </a:r>
          </a:p>
          <a:p>
            <a:pPr marL="342900" indent="-3429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Remove all links outside “</a:t>
            </a:r>
            <a:r>
              <a:rPr lang="en-US" sz="2400" dirty="0" err="1"/>
              <a:t>usa</a:t>
            </a:r>
            <a:r>
              <a:rPr lang="en-US" sz="2400" dirty="0"/>
              <a:t>” or “</a:t>
            </a:r>
            <a:r>
              <a:rPr lang="en-US" sz="2400" dirty="0" err="1"/>
              <a:t>canada</a:t>
            </a:r>
            <a:r>
              <a:rPr lang="en-US" sz="2400" dirty="0"/>
              <a:t>”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94E90A-3AC7-154F-B716-C8265D9A3489}"/>
              </a:ext>
            </a:extLst>
          </p:cNvPr>
          <p:cNvGrpSpPr/>
          <p:nvPr/>
        </p:nvGrpSpPr>
        <p:grpSpPr>
          <a:xfrm>
            <a:off x="456255" y="3080574"/>
            <a:ext cx="3316932" cy="2052504"/>
            <a:chOff x="921202" y="1546094"/>
            <a:chExt cx="6429204" cy="39783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8B3D588-DE0C-DB4E-875A-7378B59D06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1051020" y="1626297"/>
              <a:ext cx="6159377" cy="3817959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0DDAD7-92E2-9643-A1B4-DC2ACA55F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1858" y="3104609"/>
              <a:ext cx="1828800" cy="1033439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99BD97-2781-4243-B666-23D9D3AFCE8E}"/>
                </a:ext>
              </a:extLst>
            </p:cNvPr>
            <p:cNvCxnSpPr>
              <a:cxnSpLocks/>
            </p:cNvCxnSpPr>
            <p:nvPr/>
          </p:nvCxnSpPr>
          <p:spPr>
            <a:xfrm>
              <a:off x="1301858" y="4138048"/>
              <a:ext cx="2526223" cy="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D9D2F9-9CF2-1741-835C-C9630BCBB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671" y="4138048"/>
              <a:ext cx="821410" cy="1038386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2C2389-870C-B84C-B66E-140A2F93B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4349" y="4098420"/>
              <a:ext cx="2570078" cy="1103176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987A269-5BD7-6541-A930-D83B22BCB4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0332" y="4138048"/>
              <a:ext cx="1467402" cy="1038386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782AD8D-42DE-9042-92DC-51B743DBBF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2018" y="4069842"/>
              <a:ext cx="194644" cy="114622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D669831-CC76-3040-934F-37A2F75E8B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9340" y="4015490"/>
              <a:ext cx="1467878" cy="24625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D9B0C56-F5CF-0B4A-B1DA-35DF8009FE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92411" y="3079751"/>
              <a:ext cx="2348355" cy="1208819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42A3F3-EC9C-1946-9636-9A81931485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8286" y="2204357"/>
              <a:ext cx="866141" cy="875394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B99CCE-1321-184C-88FB-44F20BD9A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1003" y="2186007"/>
              <a:ext cx="2358337" cy="880007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3300C76-CFF6-5A42-B512-38E17C5CE3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0385" y="1896433"/>
              <a:ext cx="89961" cy="1139193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47C6232-E2F1-2C4B-A956-B6230FC17F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277" y="1902665"/>
              <a:ext cx="1517009" cy="1196998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BA23A9D-DA5D-A84B-9266-DE5BF9EE95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1128" y="2971103"/>
              <a:ext cx="769204" cy="1190612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26F69A8-2325-824E-9A71-6CD30CDF9C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3871" y="3111991"/>
              <a:ext cx="778573" cy="1049724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442A2C8-3AE6-DC42-A920-370B0D0FB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332" y="4081645"/>
              <a:ext cx="1682778" cy="56403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856405-4BF4-1444-BDD2-8D7F632DD6C9}"/>
                </a:ext>
              </a:extLst>
            </p:cNvPr>
            <p:cNvCxnSpPr>
              <a:cxnSpLocks/>
            </p:cNvCxnSpPr>
            <p:nvPr/>
          </p:nvCxnSpPr>
          <p:spPr>
            <a:xfrm>
              <a:off x="4708286" y="3098101"/>
              <a:ext cx="833165" cy="937301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7B0717-8FEE-814F-B761-D22BD3846FE5}"/>
                </a:ext>
              </a:extLst>
            </p:cNvPr>
            <p:cNvCxnSpPr>
              <a:cxnSpLocks/>
            </p:cNvCxnSpPr>
            <p:nvPr/>
          </p:nvCxnSpPr>
          <p:spPr>
            <a:xfrm>
              <a:off x="3208971" y="3111991"/>
              <a:ext cx="1499315" cy="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4DD52F-D347-2F4B-8C7A-B76222CBA227}"/>
                </a:ext>
              </a:extLst>
            </p:cNvPr>
            <p:cNvSpPr/>
            <p:nvPr/>
          </p:nvSpPr>
          <p:spPr>
            <a:xfrm>
              <a:off x="2724574" y="1546094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E6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A0A6D84-C9BA-6443-A247-8D96BF347A9C}"/>
                </a:ext>
              </a:extLst>
            </p:cNvPr>
            <p:cNvSpPr/>
            <p:nvPr/>
          </p:nvSpPr>
          <p:spPr>
            <a:xfrm>
              <a:off x="921202" y="3753391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E1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5E9D59-72D2-264B-BD1B-5EB33C92F4ED}"/>
                </a:ext>
              </a:extLst>
            </p:cNvPr>
            <p:cNvSpPr/>
            <p:nvPr/>
          </p:nvSpPr>
          <p:spPr>
            <a:xfrm>
              <a:off x="2578845" y="4785303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E2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0ED10F-7F7E-CA44-B9E7-1657DAA58D94}"/>
                </a:ext>
              </a:extLst>
            </p:cNvPr>
            <p:cNvSpPr/>
            <p:nvPr/>
          </p:nvSpPr>
          <p:spPr>
            <a:xfrm>
              <a:off x="5160391" y="1809677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E5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AA31C71-FBC9-CD4D-AA99-0ACE7D43F32C}"/>
                </a:ext>
              </a:extLst>
            </p:cNvPr>
            <p:cNvSpPr/>
            <p:nvPr/>
          </p:nvSpPr>
          <p:spPr>
            <a:xfrm>
              <a:off x="6611250" y="3822495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E4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784109A-4CEC-B642-8EE6-F08A9D2C552B}"/>
                </a:ext>
              </a:extLst>
            </p:cNvPr>
            <p:cNvSpPr/>
            <p:nvPr/>
          </p:nvSpPr>
          <p:spPr>
            <a:xfrm>
              <a:off x="4967485" y="4785303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E3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FCEBEB9-1A00-EA4D-9154-6EFB8CD857B3}"/>
                </a:ext>
              </a:extLst>
            </p:cNvPr>
            <p:cNvSpPr/>
            <p:nvPr/>
          </p:nvSpPr>
          <p:spPr>
            <a:xfrm>
              <a:off x="3479963" y="3753391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C2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79BA848-5859-2640-B8FB-D5B27A732319}"/>
                </a:ext>
              </a:extLst>
            </p:cNvPr>
            <p:cNvSpPr/>
            <p:nvPr/>
          </p:nvSpPr>
          <p:spPr>
            <a:xfrm>
              <a:off x="2740807" y="2689844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C1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8838E3-4416-BE4B-802F-53C7409988F0}"/>
                </a:ext>
              </a:extLst>
            </p:cNvPr>
            <p:cNvSpPr/>
            <p:nvPr/>
          </p:nvSpPr>
          <p:spPr>
            <a:xfrm>
              <a:off x="5160391" y="3645912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C4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9EDC041-5AB3-F849-9FAF-FE33FEB3D5C9}"/>
                </a:ext>
              </a:extLst>
            </p:cNvPr>
            <p:cNvSpPr/>
            <p:nvPr/>
          </p:nvSpPr>
          <p:spPr>
            <a:xfrm>
              <a:off x="4286206" y="2701089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C3</a:t>
              </a:r>
            </a:p>
          </p:txBody>
        </p:sp>
      </p:grpSp>
      <p:sp>
        <p:nvSpPr>
          <p:cNvPr id="40" name="Title 6">
            <a:extLst>
              <a:ext uri="{FF2B5EF4-FFF2-40B4-BE49-F238E27FC236}">
                <a16:creationId xmlns:a16="http://schemas.microsoft.com/office/drawing/2014/main" id="{0A333594-BA12-E549-8EB8-41F67B5C55C6}"/>
              </a:ext>
            </a:extLst>
          </p:cNvPr>
          <p:cNvSpPr txBox="1">
            <a:spLocks/>
          </p:cNvSpPr>
          <p:nvPr/>
        </p:nvSpPr>
        <p:spPr>
          <a:xfrm>
            <a:off x="322571" y="5226624"/>
            <a:ext cx="3715706" cy="12691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200" dirty="0"/>
              <a:t>Full information in link-state database: all links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65EB986-0AFA-CC4E-B6EB-C05693104AAC}"/>
              </a:ext>
            </a:extLst>
          </p:cNvPr>
          <p:cNvSpPr/>
          <p:nvPr/>
        </p:nvSpPr>
        <p:spPr>
          <a:xfrm>
            <a:off x="3964612" y="3986620"/>
            <a:ext cx="480447" cy="61867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892D1A1-2DFC-EE48-B24F-B6B0A551A77E}"/>
              </a:ext>
            </a:extLst>
          </p:cNvPr>
          <p:cNvGrpSpPr/>
          <p:nvPr/>
        </p:nvGrpSpPr>
        <p:grpSpPr>
          <a:xfrm>
            <a:off x="4632107" y="3087736"/>
            <a:ext cx="3316932" cy="2052504"/>
            <a:chOff x="921202" y="1546094"/>
            <a:chExt cx="6429204" cy="3978365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E9D0C113-83F2-CE4F-A35A-64D5961F66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1051020" y="1626297"/>
              <a:ext cx="6159377" cy="3817959"/>
            </a:xfrm>
            <a:prstGeom prst="rect">
              <a:avLst/>
            </a:prstGeom>
          </p:spPr>
        </p:pic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5392133-40CA-864E-90F0-8FCC4E5423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1858" y="3104609"/>
              <a:ext cx="1828800" cy="1033439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7AF474E-36AF-184E-9736-0E2507191C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0332" y="4138048"/>
              <a:ext cx="1467402" cy="1038386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B4C7C11-94BA-394D-AB9E-03FCB9AB06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2018" y="4069842"/>
              <a:ext cx="194644" cy="114622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A42E9CF-4A71-1741-AD08-CA2B183820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92411" y="3079751"/>
              <a:ext cx="2348355" cy="1208819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0F5385C-795B-4E46-9916-D7CDB0171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1003" y="2186007"/>
              <a:ext cx="2358337" cy="880007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DD8B042-1897-A445-BD30-5528B45F3A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0385" y="1896433"/>
              <a:ext cx="89961" cy="1139193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A3DDA02-A2D2-8D40-AC50-16BF831356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1128" y="2971103"/>
              <a:ext cx="769204" cy="1190612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9A36FCE-584B-4249-B074-E9EDC349E3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1002" y="3111991"/>
              <a:ext cx="1481441" cy="49363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E79DBF3-D208-2F47-80C5-A484A24ECFBA}"/>
                </a:ext>
              </a:extLst>
            </p:cNvPr>
            <p:cNvCxnSpPr>
              <a:cxnSpLocks/>
            </p:cNvCxnSpPr>
            <p:nvPr/>
          </p:nvCxnSpPr>
          <p:spPr>
            <a:xfrm>
              <a:off x="4708286" y="3098101"/>
              <a:ext cx="833165" cy="937301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340D3E0-BD92-634F-A859-3EA2E002E356}"/>
                </a:ext>
              </a:extLst>
            </p:cNvPr>
            <p:cNvSpPr/>
            <p:nvPr/>
          </p:nvSpPr>
          <p:spPr>
            <a:xfrm>
              <a:off x="2724574" y="1546094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E6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3AB4106-A7F3-4B47-BE38-8805118155AF}"/>
                </a:ext>
              </a:extLst>
            </p:cNvPr>
            <p:cNvSpPr/>
            <p:nvPr/>
          </p:nvSpPr>
          <p:spPr>
            <a:xfrm>
              <a:off x="921202" y="3753391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E1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B7E06DF-9487-6542-B6D3-D8114F65FD7B}"/>
                </a:ext>
              </a:extLst>
            </p:cNvPr>
            <p:cNvSpPr/>
            <p:nvPr/>
          </p:nvSpPr>
          <p:spPr>
            <a:xfrm>
              <a:off x="2578845" y="4785303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E2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4786361-C9A6-0242-9CFB-F8BF941BAC08}"/>
                </a:ext>
              </a:extLst>
            </p:cNvPr>
            <p:cNvSpPr/>
            <p:nvPr/>
          </p:nvSpPr>
          <p:spPr>
            <a:xfrm>
              <a:off x="5160391" y="1809677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E5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4CDC517-C2BC-9A4B-844D-0A2162B8E20C}"/>
                </a:ext>
              </a:extLst>
            </p:cNvPr>
            <p:cNvSpPr/>
            <p:nvPr/>
          </p:nvSpPr>
          <p:spPr>
            <a:xfrm>
              <a:off x="6611250" y="3822495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E4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E892A25-AF53-294F-843A-553AC425E0BE}"/>
                </a:ext>
              </a:extLst>
            </p:cNvPr>
            <p:cNvSpPr/>
            <p:nvPr/>
          </p:nvSpPr>
          <p:spPr>
            <a:xfrm>
              <a:off x="4967485" y="4785303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E3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3E2F16F-4C6C-AF43-9762-60277D499F2A}"/>
                </a:ext>
              </a:extLst>
            </p:cNvPr>
            <p:cNvSpPr/>
            <p:nvPr/>
          </p:nvSpPr>
          <p:spPr>
            <a:xfrm>
              <a:off x="3479963" y="3753391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C2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6C5E368-BAAC-9A42-B81E-66535DA545A8}"/>
                </a:ext>
              </a:extLst>
            </p:cNvPr>
            <p:cNvSpPr/>
            <p:nvPr/>
          </p:nvSpPr>
          <p:spPr>
            <a:xfrm>
              <a:off x="2740807" y="2689844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C1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9A29EC5-7743-B644-911B-69A121D652EE}"/>
                </a:ext>
              </a:extLst>
            </p:cNvPr>
            <p:cNvSpPr/>
            <p:nvPr/>
          </p:nvSpPr>
          <p:spPr>
            <a:xfrm>
              <a:off x="5160391" y="3645912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C4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1649FD0-FC6A-2243-96FB-F6FA6D9EAB96}"/>
                </a:ext>
              </a:extLst>
            </p:cNvPr>
            <p:cNvSpPr/>
            <p:nvPr/>
          </p:nvSpPr>
          <p:spPr>
            <a:xfrm>
              <a:off x="4286206" y="2701089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C3</a:t>
              </a:r>
            </a:p>
          </p:txBody>
        </p:sp>
      </p:grpSp>
      <p:sp>
        <p:nvSpPr>
          <p:cNvPr id="99" name="Right Arrow 98">
            <a:extLst>
              <a:ext uri="{FF2B5EF4-FFF2-40B4-BE49-F238E27FC236}">
                <a16:creationId xmlns:a16="http://schemas.microsoft.com/office/drawing/2014/main" id="{D44DB66C-ABAD-F445-9322-93AA3BF0F91B}"/>
              </a:ext>
            </a:extLst>
          </p:cNvPr>
          <p:cNvSpPr/>
          <p:nvPr/>
        </p:nvSpPr>
        <p:spPr>
          <a:xfrm>
            <a:off x="8127327" y="3998915"/>
            <a:ext cx="480447" cy="61867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itle 6">
            <a:extLst>
              <a:ext uri="{FF2B5EF4-FFF2-40B4-BE49-F238E27FC236}">
                <a16:creationId xmlns:a16="http://schemas.microsoft.com/office/drawing/2014/main" id="{E0A4F704-3F37-EA45-B395-1FC26866D7E8}"/>
              </a:ext>
            </a:extLst>
          </p:cNvPr>
          <p:cNvSpPr txBox="1">
            <a:spLocks/>
          </p:cNvSpPr>
          <p:nvPr/>
        </p:nvSpPr>
        <p:spPr>
          <a:xfrm>
            <a:off x="4510315" y="5226624"/>
            <a:ext cx="3715706" cy="12691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200" dirty="0"/>
              <a:t>Pruned information in link-state database: only links that satisfy constraints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F455786-7F29-034E-9CEE-08C32CF56C08}"/>
              </a:ext>
            </a:extLst>
          </p:cNvPr>
          <p:cNvGrpSpPr/>
          <p:nvPr/>
        </p:nvGrpSpPr>
        <p:grpSpPr>
          <a:xfrm>
            <a:off x="8715074" y="3084461"/>
            <a:ext cx="3316932" cy="2052504"/>
            <a:chOff x="921202" y="1546094"/>
            <a:chExt cx="6429204" cy="3978365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62BFAE73-9614-D24A-9506-895488E70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1051020" y="1626297"/>
              <a:ext cx="6159377" cy="3817959"/>
            </a:xfrm>
            <a:prstGeom prst="rect">
              <a:avLst/>
            </a:prstGeom>
          </p:spPr>
        </p:pic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648E597-3573-3945-90F0-7560BB94E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1858" y="3104609"/>
              <a:ext cx="1828800" cy="1033439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2CFA1F9-2DC1-954F-9E3E-80A738EF5C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0332" y="4138048"/>
              <a:ext cx="1467402" cy="1038386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53B6DBE-E6DA-A147-81AC-77941BA85E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2018" y="4069842"/>
              <a:ext cx="194644" cy="114622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4021A8E-3046-AC48-AD2B-7D7D19B052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92411" y="3079751"/>
              <a:ext cx="2348355" cy="1208819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5A766B1-E1AD-4C48-AC95-97705E2B6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1003" y="2186007"/>
              <a:ext cx="2358337" cy="880007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5C4B4D7-BA37-0E42-99CB-B3C519230B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0385" y="1896433"/>
              <a:ext cx="89961" cy="1139193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99AA9CB-7889-A447-B145-D81BB34F51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1128" y="2971103"/>
              <a:ext cx="769204" cy="1190612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938F8A6-1B26-2942-8909-7CDE98DE2542}"/>
                </a:ext>
              </a:extLst>
            </p:cNvPr>
            <p:cNvCxnSpPr>
              <a:cxnSpLocks/>
            </p:cNvCxnSpPr>
            <p:nvPr/>
          </p:nvCxnSpPr>
          <p:spPr>
            <a:xfrm>
              <a:off x="4708286" y="3098101"/>
              <a:ext cx="833165" cy="937301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91009AD-ACD7-BA4A-90DE-7DA1C722455F}"/>
                </a:ext>
              </a:extLst>
            </p:cNvPr>
            <p:cNvSpPr/>
            <p:nvPr/>
          </p:nvSpPr>
          <p:spPr>
            <a:xfrm>
              <a:off x="2724574" y="1546094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E6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5A39E13-2548-9A43-8F0D-FEA5BAC23217}"/>
                </a:ext>
              </a:extLst>
            </p:cNvPr>
            <p:cNvSpPr/>
            <p:nvPr/>
          </p:nvSpPr>
          <p:spPr>
            <a:xfrm>
              <a:off x="921202" y="3753391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E1</a:t>
              </a: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218D6D4-6CD8-7C4E-AD98-4DF6AE57565B}"/>
                </a:ext>
              </a:extLst>
            </p:cNvPr>
            <p:cNvSpPr/>
            <p:nvPr/>
          </p:nvSpPr>
          <p:spPr>
            <a:xfrm>
              <a:off x="2578845" y="4785303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E2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FA61033-BE01-574E-8472-659491F27246}"/>
                </a:ext>
              </a:extLst>
            </p:cNvPr>
            <p:cNvSpPr/>
            <p:nvPr/>
          </p:nvSpPr>
          <p:spPr>
            <a:xfrm>
              <a:off x="5160391" y="1809677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E5</a:t>
              </a: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BC71EB47-CE38-2F40-BB72-CB2DC8C3E417}"/>
                </a:ext>
              </a:extLst>
            </p:cNvPr>
            <p:cNvSpPr/>
            <p:nvPr/>
          </p:nvSpPr>
          <p:spPr>
            <a:xfrm>
              <a:off x="6611250" y="3822495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E4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4845599-8CEE-1A4F-888E-A1EE8EED139B}"/>
                </a:ext>
              </a:extLst>
            </p:cNvPr>
            <p:cNvSpPr/>
            <p:nvPr/>
          </p:nvSpPr>
          <p:spPr>
            <a:xfrm>
              <a:off x="4967485" y="4785303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E3</a:t>
              </a: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F567D1C-F36F-4D41-927C-7B7FCEAB0736}"/>
                </a:ext>
              </a:extLst>
            </p:cNvPr>
            <p:cNvSpPr/>
            <p:nvPr/>
          </p:nvSpPr>
          <p:spPr>
            <a:xfrm>
              <a:off x="3479963" y="3753391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C2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EAFEC69-4ADD-094F-88B4-C4C8061EE040}"/>
                </a:ext>
              </a:extLst>
            </p:cNvPr>
            <p:cNvSpPr/>
            <p:nvPr/>
          </p:nvSpPr>
          <p:spPr>
            <a:xfrm>
              <a:off x="2740807" y="2689844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C1</a:t>
              </a: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70A3390-3757-724F-987B-048719D08855}"/>
                </a:ext>
              </a:extLst>
            </p:cNvPr>
            <p:cNvSpPr/>
            <p:nvPr/>
          </p:nvSpPr>
          <p:spPr>
            <a:xfrm>
              <a:off x="5160391" y="3645912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C4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220AC90-CB24-AF4D-B7E3-01C97D1CA8DF}"/>
                </a:ext>
              </a:extLst>
            </p:cNvPr>
            <p:cNvSpPr/>
            <p:nvPr/>
          </p:nvSpPr>
          <p:spPr>
            <a:xfrm>
              <a:off x="4286206" y="2701089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latin typeface="Avenir Book" panose="02000503020000020003" pitchFamily="2" charset="0"/>
                </a:rPr>
                <a:t>C3</a:t>
              </a:r>
            </a:p>
          </p:txBody>
        </p:sp>
      </p:grpSp>
      <p:sp>
        <p:nvSpPr>
          <p:cNvPr id="152" name="Title 6">
            <a:extLst>
              <a:ext uri="{FF2B5EF4-FFF2-40B4-BE49-F238E27FC236}">
                <a16:creationId xmlns:a16="http://schemas.microsoft.com/office/drawing/2014/main" id="{F9917919-B191-5C46-906C-4567AA277DC5}"/>
              </a:ext>
            </a:extLst>
          </p:cNvPr>
          <p:cNvSpPr txBox="1">
            <a:spLocks/>
          </p:cNvSpPr>
          <p:nvPr/>
        </p:nvSpPr>
        <p:spPr>
          <a:xfrm>
            <a:off x="8715074" y="5226624"/>
            <a:ext cx="3316932" cy="126916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200" dirty="0"/>
              <a:t>Computed shortest path on </a:t>
            </a:r>
            <a:r>
              <a:rPr lang="en-US" sz="2200"/>
              <a:t>remaining topology:</a:t>
            </a:r>
            <a:endParaRPr lang="en-US" sz="22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200" dirty="0"/>
              <a:t>E1→C1 →C3 →C4 →E3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386A137-3D49-D742-A231-27EB2F10FC4A}"/>
              </a:ext>
            </a:extLst>
          </p:cNvPr>
          <p:cNvGrpSpPr/>
          <p:nvPr/>
        </p:nvGrpSpPr>
        <p:grpSpPr>
          <a:xfrm>
            <a:off x="8941151" y="3905577"/>
            <a:ext cx="2155053" cy="1016951"/>
            <a:chOff x="1473200" y="3191295"/>
            <a:chExt cx="4020364" cy="1825205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0FFD64C-40E8-6A4B-B0FD-B03BA395EB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3200" y="3219111"/>
              <a:ext cx="1656542" cy="942604"/>
            </a:xfrm>
            <a:prstGeom prst="line">
              <a:avLst/>
            </a:prstGeom>
            <a:ln w="10160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2E4D303-2634-1D40-A3B9-56E5878E7ACD}"/>
                </a:ext>
              </a:extLst>
            </p:cNvPr>
            <p:cNvCxnSpPr>
              <a:cxnSpLocks/>
            </p:cNvCxnSpPr>
            <p:nvPr/>
          </p:nvCxnSpPr>
          <p:spPr>
            <a:xfrm>
              <a:off x="3133724" y="3191295"/>
              <a:ext cx="1536700" cy="0"/>
            </a:xfrm>
            <a:prstGeom prst="line">
              <a:avLst/>
            </a:prstGeom>
            <a:ln w="10160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AE30909-AB39-3544-B536-BDCCDCE2F7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4674" y="3222625"/>
              <a:ext cx="818076" cy="937170"/>
            </a:xfrm>
            <a:prstGeom prst="line">
              <a:avLst/>
            </a:prstGeom>
            <a:ln w="10160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F2F443B-0976-0642-8499-DED2740AD4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7735" y="4184650"/>
              <a:ext cx="145829" cy="831850"/>
            </a:xfrm>
            <a:prstGeom prst="line">
              <a:avLst/>
            </a:prstGeom>
            <a:ln w="101600" cap="rnd">
              <a:solidFill>
                <a:schemeClr val="accent4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5080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Centralization of path computation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QuTech Seminar: Traffic Engineering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B93961-DF7A-7041-8038-0408F7E727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11-Jul-2019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85C67F-61CA-804D-AD09-209F091B0A27}"/>
              </a:ext>
            </a:extLst>
          </p:cNvPr>
          <p:cNvGrpSpPr/>
          <p:nvPr/>
        </p:nvGrpSpPr>
        <p:grpSpPr>
          <a:xfrm>
            <a:off x="3780105" y="2745399"/>
            <a:ext cx="2209456" cy="1367202"/>
            <a:chOff x="921202" y="1546094"/>
            <a:chExt cx="6429204" cy="397836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ECE3941-8594-1040-AD92-639B80D85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314" b="18699"/>
            <a:stretch/>
          </p:blipFill>
          <p:spPr>
            <a:xfrm>
              <a:off x="1051020" y="1626297"/>
              <a:ext cx="6159377" cy="3817959"/>
            </a:xfrm>
            <a:prstGeom prst="rect">
              <a:avLst/>
            </a:prstGeom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2E73C79-B740-8E4C-B684-4C173BC9F8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1858" y="3104609"/>
              <a:ext cx="1828800" cy="1033439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7B4498C-1799-3444-880B-E5BAD169C5B6}"/>
                </a:ext>
              </a:extLst>
            </p:cNvPr>
            <p:cNvCxnSpPr>
              <a:cxnSpLocks/>
            </p:cNvCxnSpPr>
            <p:nvPr/>
          </p:nvCxnSpPr>
          <p:spPr>
            <a:xfrm>
              <a:off x="1301858" y="4138048"/>
              <a:ext cx="2526223" cy="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F66D76-96D7-5A43-ABFE-1F34BBCC9C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671" y="4138048"/>
              <a:ext cx="821410" cy="1038386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F121A8C-0491-DD4D-A557-5D2BA424F7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4349" y="4098420"/>
              <a:ext cx="2570078" cy="1103176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A842256-34A9-CE4A-9B03-12F8E1D131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0332" y="4138048"/>
              <a:ext cx="1467402" cy="1038386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EC38C5E-D70C-6A42-BD1F-557D56E9D3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2018" y="4069842"/>
              <a:ext cx="194644" cy="114622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871C7CA-1E65-E041-BED2-3C50490C71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9340" y="4015490"/>
              <a:ext cx="1467878" cy="24625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92A4BFF-2FFF-D340-A79D-0589CE099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92411" y="3079751"/>
              <a:ext cx="2348355" cy="1208819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61A200-A38D-4D42-AD73-756ACE299B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8286" y="2204357"/>
              <a:ext cx="866141" cy="875394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E08836D-F145-8648-8AF2-E0C61FC27F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1003" y="2186007"/>
              <a:ext cx="2358337" cy="880007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D38A084-0220-6348-8A9A-C01D83373A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0385" y="1896433"/>
              <a:ext cx="89961" cy="1139193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58DA928-7EE2-C044-9007-A10DCD603A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91277" y="1902665"/>
              <a:ext cx="1517009" cy="1196998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BFC4EFD-0178-7B42-B564-229934F9BE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1128" y="2971103"/>
              <a:ext cx="769204" cy="1190612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C40D9B0-7BF3-D54A-A4E5-E29CCD1F22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3871" y="3111991"/>
              <a:ext cx="778573" cy="1049724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2EA47F5-AB2B-2142-BD10-F2D5E153F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332" y="4081645"/>
              <a:ext cx="1682778" cy="56403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070AB98-E4E6-7144-8D14-5FE08259F48D}"/>
                </a:ext>
              </a:extLst>
            </p:cNvPr>
            <p:cNvCxnSpPr>
              <a:cxnSpLocks/>
            </p:cNvCxnSpPr>
            <p:nvPr/>
          </p:nvCxnSpPr>
          <p:spPr>
            <a:xfrm>
              <a:off x="4708286" y="3098101"/>
              <a:ext cx="833165" cy="937301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E064DA0-E649-094A-9148-93E10127C42A}"/>
                </a:ext>
              </a:extLst>
            </p:cNvPr>
            <p:cNvCxnSpPr>
              <a:cxnSpLocks/>
            </p:cNvCxnSpPr>
            <p:nvPr/>
          </p:nvCxnSpPr>
          <p:spPr>
            <a:xfrm>
              <a:off x="3208971" y="3111991"/>
              <a:ext cx="1499315" cy="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AC43990-53F9-9840-B35F-F3C1E7DFDF21}"/>
                </a:ext>
              </a:extLst>
            </p:cNvPr>
            <p:cNvSpPr/>
            <p:nvPr/>
          </p:nvSpPr>
          <p:spPr>
            <a:xfrm>
              <a:off x="2724574" y="1546094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6DD7ADB-7390-354A-844F-B4044C1A3C1F}"/>
                </a:ext>
              </a:extLst>
            </p:cNvPr>
            <p:cNvSpPr/>
            <p:nvPr/>
          </p:nvSpPr>
          <p:spPr>
            <a:xfrm>
              <a:off x="921202" y="3753391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4A2AED5-3050-1B42-9DF5-0F9166B03EA5}"/>
                </a:ext>
              </a:extLst>
            </p:cNvPr>
            <p:cNvSpPr/>
            <p:nvPr/>
          </p:nvSpPr>
          <p:spPr>
            <a:xfrm>
              <a:off x="2578845" y="4785303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75AD5E3-170E-3A4C-9230-D307AC20564D}"/>
                </a:ext>
              </a:extLst>
            </p:cNvPr>
            <p:cNvSpPr/>
            <p:nvPr/>
          </p:nvSpPr>
          <p:spPr>
            <a:xfrm>
              <a:off x="5160391" y="1809677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A814ACC-636A-6E4C-8492-A2A191AB15AD}"/>
                </a:ext>
              </a:extLst>
            </p:cNvPr>
            <p:cNvSpPr/>
            <p:nvPr/>
          </p:nvSpPr>
          <p:spPr>
            <a:xfrm>
              <a:off x="6611250" y="3822495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0FB5CC5-9EBA-DA40-B4D9-861DE513549F}"/>
                </a:ext>
              </a:extLst>
            </p:cNvPr>
            <p:cNvSpPr/>
            <p:nvPr/>
          </p:nvSpPr>
          <p:spPr>
            <a:xfrm>
              <a:off x="4967485" y="4785303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5A2288A-0486-2E48-800A-3642581D62DF}"/>
                </a:ext>
              </a:extLst>
            </p:cNvPr>
            <p:cNvSpPr/>
            <p:nvPr/>
          </p:nvSpPr>
          <p:spPr>
            <a:xfrm>
              <a:off x="3479963" y="3753391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975FCD6-B1AF-9F4F-B2AE-DE77CDB7FB73}"/>
                </a:ext>
              </a:extLst>
            </p:cNvPr>
            <p:cNvSpPr/>
            <p:nvPr/>
          </p:nvSpPr>
          <p:spPr>
            <a:xfrm>
              <a:off x="2740807" y="2689844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42A29E2-DEBB-0C4B-BB5D-3225D6466372}"/>
                </a:ext>
              </a:extLst>
            </p:cNvPr>
            <p:cNvSpPr/>
            <p:nvPr/>
          </p:nvSpPr>
          <p:spPr>
            <a:xfrm>
              <a:off x="5160391" y="3645912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B0C8348-CE33-274C-8EA8-6DB6A0595835}"/>
                </a:ext>
              </a:extLst>
            </p:cNvPr>
            <p:cNvSpPr/>
            <p:nvPr/>
          </p:nvSpPr>
          <p:spPr>
            <a:xfrm>
              <a:off x="4286206" y="2701089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DBC21E6-8732-4D47-8F74-4D4B43F455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3200" y="3219111"/>
              <a:ext cx="1656542" cy="942604"/>
            </a:xfrm>
            <a:prstGeom prst="line">
              <a:avLst/>
            </a:prstGeom>
            <a:ln w="12700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5CB19C-5E71-3B44-9321-520210EEFB02}"/>
                </a:ext>
              </a:extLst>
            </p:cNvPr>
            <p:cNvCxnSpPr>
              <a:cxnSpLocks/>
            </p:cNvCxnSpPr>
            <p:nvPr/>
          </p:nvCxnSpPr>
          <p:spPr>
            <a:xfrm>
              <a:off x="3133725" y="3219111"/>
              <a:ext cx="1536700" cy="0"/>
            </a:xfrm>
            <a:prstGeom prst="line">
              <a:avLst/>
            </a:prstGeom>
            <a:ln w="12700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A94BA35-DE8F-DA4D-84E3-95D2DBDDC1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4674" y="3222625"/>
              <a:ext cx="818076" cy="937170"/>
            </a:xfrm>
            <a:prstGeom prst="line">
              <a:avLst/>
            </a:prstGeom>
            <a:ln w="12700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BE7794F-095B-0548-9911-5765583D34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7735" y="4184650"/>
              <a:ext cx="145829" cy="831850"/>
            </a:xfrm>
            <a:prstGeom prst="line">
              <a:avLst/>
            </a:prstGeom>
            <a:ln w="127000" cap="rnd">
              <a:solidFill>
                <a:schemeClr val="accent4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923B65-89D7-6043-A4A3-4ACBDAF5B984}"/>
              </a:ext>
            </a:extLst>
          </p:cNvPr>
          <p:cNvGrpSpPr/>
          <p:nvPr/>
        </p:nvGrpSpPr>
        <p:grpSpPr>
          <a:xfrm>
            <a:off x="6172820" y="1326025"/>
            <a:ext cx="2362331" cy="2786576"/>
            <a:chOff x="4285743" y="1326025"/>
            <a:chExt cx="2362331" cy="2786576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81548A0-D12C-B341-A480-D944392001F5}"/>
                </a:ext>
              </a:extLst>
            </p:cNvPr>
            <p:cNvGrpSpPr/>
            <p:nvPr/>
          </p:nvGrpSpPr>
          <p:grpSpPr>
            <a:xfrm>
              <a:off x="4363933" y="2745399"/>
              <a:ext cx="2209456" cy="1367202"/>
              <a:chOff x="921202" y="1546094"/>
              <a:chExt cx="6429204" cy="3978365"/>
            </a:xfrm>
          </p:grpSpPr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0901B02A-29C3-0D40-AA12-6DFCDD2A02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9314" b="18699"/>
              <a:stretch/>
            </p:blipFill>
            <p:spPr>
              <a:xfrm>
                <a:off x="1051020" y="1626297"/>
                <a:ext cx="6159377" cy="3817959"/>
              </a:xfrm>
              <a:prstGeom prst="rect">
                <a:avLst/>
              </a:prstGeom>
            </p:spPr>
          </p:pic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2B48A91-9DCA-BF4A-A929-C8798C3414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01858" y="3104609"/>
                <a:ext cx="1828800" cy="1033439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468BD0FD-CCB5-E244-B6BC-23B173A39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1858" y="4138048"/>
                <a:ext cx="2526223" cy="0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5550C84A-7654-984D-A32F-5C0E8E24D2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06671" y="4138048"/>
                <a:ext cx="821410" cy="1038386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32C7438-A3CD-E940-8F61-702E6631E9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04349" y="4098420"/>
                <a:ext cx="2570078" cy="1103176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889D3FE-AC00-F845-8D7C-6FB199EE6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0332" y="4138048"/>
                <a:ext cx="1467402" cy="1038386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E0C0D88-6ABA-2847-8BF2-C8BB0E5F71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2018" y="4069842"/>
                <a:ext cx="194644" cy="1146220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3225B59F-5EE4-9E4D-A16A-5E2457B40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29340" y="4015490"/>
                <a:ext cx="1467878" cy="246250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AB7C977-EB65-FF4F-A761-3CB2253D71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92411" y="3079751"/>
                <a:ext cx="2348355" cy="1208819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25BF0BDD-DB56-7E4D-8D6C-3F967DE56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8286" y="2204357"/>
                <a:ext cx="866141" cy="875394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15A4B941-F0F4-7F45-B68F-E8E89D225B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1003" y="2186007"/>
                <a:ext cx="2358337" cy="880007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866531F-E128-3141-9F09-A0D2455B4E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10385" y="1896433"/>
                <a:ext cx="89961" cy="1139193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0F07916-AAA1-9B49-B5F5-5400A74721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91277" y="1902665"/>
                <a:ext cx="1517009" cy="1196998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EDD8C3C-E581-AB4A-B7FD-942D197992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11128" y="2971103"/>
                <a:ext cx="769204" cy="1190612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933885E-FF3B-324C-BAD4-66D77385A3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3871" y="3111991"/>
                <a:ext cx="778573" cy="1049724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A83E906-92DE-A442-BE78-F89F8C9EBF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0332" y="4081645"/>
                <a:ext cx="1682778" cy="56403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AA91CB56-1A38-9942-8287-E1BC50902A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8286" y="3098101"/>
                <a:ext cx="833165" cy="937301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521CEF7-2D82-3F41-A3D0-87CD175128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8971" y="3111991"/>
                <a:ext cx="1499315" cy="0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AD2BC6B-B064-DC4F-B1D0-21DFAE5D6C69}"/>
                  </a:ext>
                </a:extLst>
              </p:cNvPr>
              <p:cNvSpPr/>
              <p:nvPr/>
            </p:nvSpPr>
            <p:spPr>
              <a:xfrm>
                <a:off x="2724574" y="1546094"/>
                <a:ext cx="739156" cy="73915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2B526B5D-781E-F745-AA53-57EF828ABBEC}"/>
                  </a:ext>
                </a:extLst>
              </p:cNvPr>
              <p:cNvSpPr/>
              <p:nvPr/>
            </p:nvSpPr>
            <p:spPr>
              <a:xfrm>
                <a:off x="921202" y="3753391"/>
                <a:ext cx="739156" cy="73915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222AFF94-A965-4741-91CB-9D3832F9F41E}"/>
                  </a:ext>
                </a:extLst>
              </p:cNvPr>
              <p:cNvSpPr/>
              <p:nvPr/>
            </p:nvSpPr>
            <p:spPr>
              <a:xfrm>
                <a:off x="2578845" y="4785303"/>
                <a:ext cx="739156" cy="73915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33F7B1EC-C070-F241-90B6-CF1EF23126ED}"/>
                  </a:ext>
                </a:extLst>
              </p:cNvPr>
              <p:cNvSpPr/>
              <p:nvPr/>
            </p:nvSpPr>
            <p:spPr>
              <a:xfrm>
                <a:off x="5160391" y="1809677"/>
                <a:ext cx="739156" cy="73915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E37A670-FC64-604E-B569-67ADCD96C914}"/>
                  </a:ext>
                </a:extLst>
              </p:cNvPr>
              <p:cNvSpPr/>
              <p:nvPr/>
            </p:nvSpPr>
            <p:spPr>
              <a:xfrm>
                <a:off x="6611250" y="3822495"/>
                <a:ext cx="739156" cy="73915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F68A965E-AF7A-D949-AE46-C9DF0CDB44E7}"/>
                  </a:ext>
                </a:extLst>
              </p:cNvPr>
              <p:cNvSpPr/>
              <p:nvPr/>
            </p:nvSpPr>
            <p:spPr>
              <a:xfrm>
                <a:off x="4967485" y="4785303"/>
                <a:ext cx="739156" cy="73915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040CFE0F-93A0-614F-903C-4307231FB505}"/>
                  </a:ext>
                </a:extLst>
              </p:cNvPr>
              <p:cNvSpPr/>
              <p:nvPr/>
            </p:nvSpPr>
            <p:spPr>
              <a:xfrm>
                <a:off x="3479963" y="3753391"/>
                <a:ext cx="739156" cy="73915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0E2FC7C-6CCA-DE49-94D0-292303C5404F}"/>
                  </a:ext>
                </a:extLst>
              </p:cNvPr>
              <p:cNvSpPr/>
              <p:nvPr/>
            </p:nvSpPr>
            <p:spPr>
              <a:xfrm>
                <a:off x="2740807" y="2689844"/>
                <a:ext cx="739156" cy="73915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4CEAC93-AED3-3C46-B204-ABE696C0248C}"/>
                  </a:ext>
                </a:extLst>
              </p:cNvPr>
              <p:cNvSpPr/>
              <p:nvPr/>
            </p:nvSpPr>
            <p:spPr>
              <a:xfrm>
                <a:off x="5160391" y="3645912"/>
                <a:ext cx="739156" cy="73915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96D0441-3EB6-2646-BFC0-CDF96B958C38}"/>
                  </a:ext>
                </a:extLst>
              </p:cNvPr>
              <p:cNvSpPr/>
              <p:nvPr/>
            </p:nvSpPr>
            <p:spPr>
              <a:xfrm>
                <a:off x="4286206" y="2701089"/>
                <a:ext cx="739156" cy="73915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79700DA-A5B5-2445-852D-C5DEB7DAA3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3200" y="3219111"/>
                <a:ext cx="1656542" cy="942604"/>
              </a:xfrm>
              <a:prstGeom prst="line">
                <a:avLst/>
              </a:prstGeom>
              <a:ln w="127000" cap="rnd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4A9E0D8-E8DA-0344-88CB-42425CD21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3725" y="3219111"/>
                <a:ext cx="1536700" cy="0"/>
              </a:xfrm>
              <a:prstGeom prst="line">
                <a:avLst/>
              </a:prstGeom>
              <a:ln w="127000" cap="rnd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AE7BA732-F641-7B43-9336-4086A6CBD0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74674" y="3222625"/>
                <a:ext cx="818076" cy="937170"/>
              </a:xfrm>
              <a:prstGeom prst="line">
                <a:avLst/>
              </a:prstGeom>
              <a:ln w="127000" cap="rnd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6950B32-08B3-354D-8EDD-F49B7C0BEA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47735" y="4184650"/>
                <a:ext cx="145829" cy="831850"/>
              </a:xfrm>
              <a:prstGeom prst="line">
                <a:avLst/>
              </a:prstGeom>
              <a:ln w="127000" cap="rnd">
                <a:solidFill>
                  <a:schemeClr val="accent4">
                    <a:lumMod val="60000"/>
                    <a:lumOff val="4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FFE071-3BF0-E944-A837-86A5A19C6052}"/>
                </a:ext>
              </a:extLst>
            </p:cNvPr>
            <p:cNvSpPr/>
            <p:nvPr/>
          </p:nvSpPr>
          <p:spPr>
            <a:xfrm>
              <a:off x="4285743" y="1326025"/>
              <a:ext cx="2362331" cy="69055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Path Computation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Engine</a:t>
              </a: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0A1C462-5780-7F45-ACAD-3E89E3072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4749" y="2016585"/>
              <a:ext cx="1" cy="1478725"/>
            </a:xfrm>
            <a:prstGeom prst="line">
              <a:avLst/>
            </a:prstGeom>
            <a:ln w="25400" cap="rnd">
              <a:solidFill>
                <a:schemeClr val="accent6">
                  <a:lumMod val="75000"/>
                </a:schemeClr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155B41-6AFB-BA44-84F5-E60AC60C9E2F}"/>
              </a:ext>
            </a:extLst>
          </p:cNvPr>
          <p:cNvGrpSpPr/>
          <p:nvPr/>
        </p:nvGrpSpPr>
        <p:grpSpPr>
          <a:xfrm>
            <a:off x="8884907" y="1326025"/>
            <a:ext cx="2362331" cy="2786576"/>
            <a:chOff x="8167578" y="1420520"/>
            <a:chExt cx="2362331" cy="278657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11734E58-A653-FE43-AA57-662666954A5C}"/>
                </a:ext>
              </a:extLst>
            </p:cNvPr>
            <p:cNvGrpSpPr/>
            <p:nvPr/>
          </p:nvGrpSpPr>
          <p:grpSpPr>
            <a:xfrm>
              <a:off x="8245768" y="2839894"/>
              <a:ext cx="2209456" cy="1367202"/>
              <a:chOff x="921202" y="1546094"/>
              <a:chExt cx="6429204" cy="3978365"/>
            </a:xfrm>
          </p:grpSpPr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ED5E2097-C6B6-6942-A78F-7B2B3F032C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9314" b="18699"/>
              <a:stretch/>
            </p:blipFill>
            <p:spPr>
              <a:xfrm>
                <a:off x="1051020" y="1626297"/>
                <a:ext cx="6159377" cy="3817959"/>
              </a:xfrm>
              <a:prstGeom prst="rect">
                <a:avLst/>
              </a:prstGeom>
            </p:spPr>
          </p:pic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98158EE-27E9-864E-8333-477F04CDF9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01858" y="3104609"/>
                <a:ext cx="1828800" cy="1033439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E3449DC-3B0D-3241-8832-0C7C0C5323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1858" y="4138048"/>
                <a:ext cx="2526223" cy="0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44355EAA-7DCA-324B-90A8-DEAA1BDAE7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06671" y="4138048"/>
                <a:ext cx="821410" cy="1038386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E2B41345-C784-144E-9D02-B2BC763C7B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04349" y="4098420"/>
                <a:ext cx="2570078" cy="1103176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DE50BD87-F7B2-AD41-B174-8075810EC4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80332" y="4138048"/>
                <a:ext cx="1467402" cy="1038386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23F90BBD-59D6-F640-A5A4-61B1848F76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2018" y="4069842"/>
                <a:ext cx="194644" cy="1146220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43081BA7-C74D-5A4C-B87A-BAAA22FB06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29340" y="4015490"/>
                <a:ext cx="1467878" cy="246250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26FC9A8-00C7-0C48-9691-F14AE57862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92411" y="3079751"/>
                <a:ext cx="2348355" cy="1208819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E19DE204-57DE-B84E-8C54-15F20EFFB5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8286" y="2204357"/>
                <a:ext cx="866141" cy="875394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77433533-E815-7342-9DFC-3D4B70687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1003" y="2186007"/>
                <a:ext cx="2358337" cy="880007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02F9E795-CB91-BC45-88F9-6948D4FB1B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10385" y="1896433"/>
                <a:ext cx="89961" cy="1139193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BE1F5E9A-5C25-B143-AF20-51B1178F91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91277" y="1902665"/>
                <a:ext cx="1517009" cy="1196998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C30BE1D-9148-E84F-9177-71BC6676FA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11128" y="2971103"/>
                <a:ext cx="769204" cy="1190612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6981DE0-4863-144B-8CBA-0CDC6F487C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3871" y="3111991"/>
                <a:ext cx="778573" cy="1049724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69B6EE6-FDC0-FD41-B870-AE29F88098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0332" y="4081645"/>
                <a:ext cx="1682778" cy="56403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4C373A6-E047-B34E-A560-FF85C1B88D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8286" y="3098101"/>
                <a:ext cx="833165" cy="937301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F18B62C-7AE8-7E4D-AAE4-AD64C30AA9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8971" y="3111991"/>
                <a:ext cx="1499315" cy="0"/>
              </a:xfrm>
              <a:prstGeom prst="line">
                <a:avLst/>
              </a:prstGeom>
              <a:ln w="25400" cap="rnd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6C35EBE4-0578-8E4A-95CF-EEDA3E146683}"/>
                  </a:ext>
                </a:extLst>
              </p:cNvPr>
              <p:cNvSpPr/>
              <p:nvPr/>
            </p:nvSpPr>
            <p:spPr>
              <a:xfrm>
                <a:off x="2724574" y="1546094"/>
                <a:ext cx="739156" cy="73915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61933E20-A918-5040-852D-421306B0F1CA}"/>
                  </a:ext>
                </a:extLst>
              </p:cNvPr>
              <p:cNvSpPr/>
              <p:nvPr/>
            </p:nvSpPr>
            <p:spPr>
              <a:xfrm>
                <a:off x="921202" y="3753391"/>
                <a:ext cx="739156" cy="73915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2A908A9-D8C4-6648-971D-A9D76FFC6CD3}"/>
                  </a:ext>
                </a:extLst>
              </p:cNvPr>
              <p:cNvSpPr/>
              <p:nvPr/>
            </p:nvSpPr>
            <p:spPr>
              <a:xfrm>
                <a:off x="2578845" y="4785303"/>
                <a:ext cx="739156" cy="73915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E17B5C4-956D-6749-BDC1-F680DAB13B94}"/>
                  </a:ext>
                </a:extLst>
              </p:cNvPr>
              <p:cNvSpPr/>
              <p:nvPr/>
            </p:nvSpPr>
            <p:spPr>
              <a:xfrm>
                <a:off x="5160391" y="1809677"/>
                <a:ext cx="739156" cy="73915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B8D6B3E8-25B7-2048-999A-8B294201EE7F}"/>
                  </a:ext>
                </a:extLst>
              </p:cNvPr>
              <p:cNvSpPr/>
              <p:nvPr/>
            </p:nvSpPr>
            <p:spPr>
              <a:xfrm>
                <a:off x="6611250" y="3822495"/>
                <a:ext cx="739156" cy="73915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A9A8F934-3C6D-A24B-8BC3-A3994B6C09A5}"/>
                  </a:ext>
                </a:extLst>
              </p:cNvPr>
              <p:cNvSpPr/>
              <p:nvPr/>
            </p:nvSpPr>
            <p:spPr>
              <a:xfrm>
                <a:off x="4967485" y="4785303"/>
                <a:ext cx="739156" cy="73915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D21A4908-522F-D748-B868-7CFAC3EEC1E5}"/>
                  </a:ext>
                </a:extLst>
              </p:cNvPr>
              <p:cNvSpPr/>
              <p:nvPr/>
            </p:nvSpPr>
            <p:spPr>
              <a:xfrm>
                <a:off x="3479963" y="3753391"/>
                <a:ext cx="739156" cy="73915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7BAFDFA-3361-8D49-8393-2370BDBA543C}"/>
                  </a:ext>
                </a:extLst>
              </p:cNvPr>
              <p:cNvSpPr/>
              <p:nvPr/>
            </p:nvSpPr>
            <p:spPr>
              <a:xfrm>
                <a:off x="2740807" y="2689844"/>
                <a:ext cx="739156" cy="73915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2F52623C-5FFB-7148-BCBB-8F71B5C11AE4}"/>
                  </a:ext>
                </a:extLst>
              </p:cNvPr>
              <p:cNvSpPr/>
              <p:nvPr/>
            </p:nvSpPr>
            <p:spPr>
              <a:xfrm>
                <a:off x="5160391" y="3645912"/>
                <a:ext cx="739156" cy="73915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D91949FD-26EC-E646-8927-C2DF93FE954C}"/>
                  </a:ext>
                </a:extLst>
              </p:cNvPr>
              <p:cNvSpPr/>
              <p:nvPr/>
            </p:nvSpPr>
            <p:spPr>
              <a:xfrm>
                <a:off x="4286206" y="2701089"/>
                <a:ext cx="739156" cy="739156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541329CC-4815-0249-9136-113FBF9166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3200" y="3219111"/>
                <a:ext cx="1656542" cy="942604"/>
              </a:xfrm>
              <a:prstGeom prst="line">
                <a:avLst/>
              </a:prstGeom>
              <a:ln w="127000" cap="rnd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C358E012-50A9-5A40-A8C6-645FEA3E6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3725" y="3219111"/>
                <a:ext cx="1536700" cy="0"/>
              </a:xfrm>
              <a:prstGeom prst="line">
                <a:avLst/>
              </a:prstGeom>
              <a:ln w="127000" cap="rnd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31ED50F0-B4B2-F447-97D5-54983071B2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74674" y="3222625"/>
                <a:ext cx="818076" cy="937170"/>
              </a:xfrm>
              <a:prstGeom prst="line">
                <a:avLst/>
              </a:prstGeom>
              <a:ln w="127000" cap="rnd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5F060679-A06D-B541-91AD-7A4EBF808B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47735" y="4184650"/>
                <a:ext cx="145829" cy="831850"/>
              </a:xfrm>
              <a:prstGeom prst="line">
                <a:avLst/>
              </a:prstGeom>
              <a:ln w="127000" cap="rnd">
                <a:solidFill>
                  <a:schemeClr val="accent4">
                    <a:lumMod val="60000"/>
                    <a:lumOff val="4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762B26C-8146-C24C-BDFF-83F3AC707C5C}"/>
                </a:ext>
              </a:extLst>
            </p:cNvPr>
            <p:cNvSpPr/>
            <p:nvPr/>
          </p:nvSpPr>
          <p:spPr>
            <a:xfrm>
              <a:off x="8167578" y="1420520"/>
              <a:ext cx="2362331" cy="69055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Book" panose="02000503020000020003" pitchFamily="2" charset="0"/>
                  <a:ea typeface="+mn-ea"/>
                  <a:cs typeface="+mn-cs"/>
                </a:rPr>
                <a:t>SDN controller</a:t>
              </a:r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BD1D1DF-D4AF-5C43-9242-6DA1291F81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6584" y="2111080"/>
              <a:ext cx="1" cy="1478725"/>
            </a:xfrm>
            <a:prstGeom prst="line">
              <a:avLst/>
            </a:prstGeom>
            <a:ln w="25400" cap="rnd">
              <a:solidFill>
                <a:schemeClr val="accent6">
                  <a:lumMod val="75000"/>
                </a:schemeClr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8E93C3B-77E0-E44F-94FA-060A205BCD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4108" y="2111080"/>
              <a:ext cx="0" cy="676570"/>
            </a:xfrm>
            <a:prstGeom prst="line">
              <a:avLst/>
            </a:prstGeom>
            <a:ln w="25400" cap="rnd">
              <a:solidFill>
                <a:schemeClr val="accent6">
                  <a:lumMod val="75000"/>
                </a:schemeClr>
              </a:solidFill>
              <a:prstDash val="solid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EE38683-8E54-F849-AD52-35897388A5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4126" y="2076450"/>
              <a:ext cx="0" cy="1146176"/>
            </a:xfrm>
            <a:prstGeom prst="line">
              <a:avLst/>
            </a:prstGeom>
            <a:ln w="25400" cap="rnd">
              <a:solidFill>
                <a:schemeClr val="accent6">
                  <a:lumMod val="75000"/>
                </a:schemeClr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E3E3CC0-F9CE-C746-91A0-6263E0B36D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3982" y="2085975"/>
              <a:ext cx="0" cy="1270000"/>
            </a:xfrm>
            <a:prstGeom prst="line">
              <a:avLst/>
            </a:prstGeom>
            <a:ln w="25400" cap="rnd">
              <a:solidFill>
                <a:schemeClr val="accent6">
                  <a:lumMod val="75000"/>
                </a:schemeClr>
              </a:solidFill>
              <a:prstDash val="solid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BA6A52E-170C-8045-970B-E5B13D5C367E}"/>
                </a:ext>
              </a:extLst>
            </p:cNvPr>
            <p:cNvCxnSpPr>
              <a:cxnSpLocks/>
              <a:stCxn id="158" idx="1"/>
            </p:cNvCxnSpPr>
            <p:nvPr/>
          </p:nvCxnSpPr>
          <p:spPr>
            <a:xfrm flipH="1" flipV="1">
              <a:off x="8824108" y="2787650"/>
              <a:ext cx="78606" cy="89444"/>
            </a:xfrm>
            <a:prstGeom prst="line">
              <a:avLst/>
            </a:prstGeom>
            <a:ln w="25400" cap="rnd">
              <a:solidFill>
                <a:schemeClr val="accent6">
                  <a:lumMod val="75000"/>
                </a:schemeClr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CF44782-27FB-0047-9A59-404D5E5E8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29710" y="3351785"/>
              <a:ext cx="147089" cy="235764"/>
            </a:xfrm>
            <a:prstGeom prst="line">
              <a:avLst/>
            </a:prstGeom>
            <a:ln w="25400" cap="rnd">
              <a:solidFill>
                <a:schemeClr val="accent6">
                  <a:lumMod val="75000"/>
                </a:schemeClr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1171655-5343-AB48-BA8B-D65173019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5885" y="3414842"/>
              <a:ext cx="360574" cy="572451"/>
            </a:xfrm>
            <a:prstGeom prst="line">
              <a:avLst/>
            </a:prstGeom>
            <a:ln w="25400" cap="rnd">
              <a:solidFill>
                <a:schemeClr val="accent6">
                  <a:lumMod val="75000"/>
                </a:schemeClr>
              </a:solidFill>
              <a:prstDash val="solid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FBF6FDF-072C-BC4A-BF47-792AC3F32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6459" y="2079625"/>
              <a:ext cx="0" cy="1335217"/>
            </a:xfrm>
            <a:prstGeom prst="line">
              <a:avLst/>
            </a:prstGeom>
            <a:ln w="25400" cap="rnd">
              <a:solidFill>
                <a:schemeClr val="accent6">
                  <a:lumMod val="75000"/>
                </a:schemeClr>
              </a:solidFill>
              <a:prstDash val="solid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0" name="Table 179">
            <a:extLst>
              <a:ext uri="{FF2B5EF4-FFF2-40B4-BE49-F238E27FC236}">
                <a16:creationId xmlns:a16="http://schemas.microsoft.com/office/drawing/2014/main" id="{FB26C3E1-E3F6-AA41-BE47-A8975D024D64}"/>
              </a:ext>
            </a:extLst>
          </p:cNvPr>
          <p:cNvGraphicFramePr>
            <a:graphicFrameLocks noGrp="1"/>
          </p:cNvGraphicFramePr>
          <p:nvPr/>
        </p:nvGraphicFramePr>
        <p:xfrm>
          <a:off x="635432" y="4639811"/>
          <a:ext cx="10611808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22168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2529880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  <a:gridCol w="2529880">
                  <a:extLst>
                    <a:ext uri="{9D8B030D-6E8A-4147-A177-3AD203B41FA5}">
                      <a16:colId xmlns:a16="http://schemas.microsoft.com/office/drawing/2014/main" val="1831687286"/>
                    </a:ext>
                  </a:extLst>
                </a:gridCol>
                <a:gridCol w="2529880">
                  <a:extLst>
                    <a:ext uri="{9D8B030D-6E8A-4147-A177-3AD203B41FA5}">
                      <a16:colId xmlns:a16="http://schemas.microsoft.com/office/drawing/2014/main" val="3660258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Path Computation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venir Book" panose="02000503020000020003" pitchFamily="2" charset="0"/>
                        </a:rPr>
                        <a:t>Distributed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venir Book" panose="02000503020000020003" pitchFamily="2" charset="0"/>
                        </a:rPr>
                        <a:t>Centralized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venir Book" panose="02000503020000020003" pitchFamily="2" charset="0"/>
                        </a:rPr>
                        <a:t>Centralized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Path Signaling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Book" panose="02000503020000020003" pitchFamily="2" charset="0"/>
                        </a:rPr>
                        <a:t>Distributed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Book" panose="02000503020000020003" pitchFamily="2" charset="0"/>
                        </a:rPr>
                        <a:t>Distributed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Book" panose="02000503020000020003" pitchFamily="2" charset="0"/>
                        </a:rPr>
                        <a:t>Path not signaled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340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Program forwarding plane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Book" panose="02000503020000020003" pitchFamily="2" charset="0"/>
                        </a:rPr>
                        <a:t>Distributed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Book" panose="02000503020000020003" pitchFamily="2" charset="0"/>
                        </a:rPr>
                        <a:t>Distributed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venir Book" panose="02000503020000020003" pitchFamily="2" charset="0"/>
                        </a:rPr>
                        <a:t>Centralized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6100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Path computation lessons for quantum networks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E87BE6-772A-264E-A9CA-B6BC1EE96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536240" cy="5053013"/>
          </a:xfrm>
        </p:spPr>
        <p:txBody>
          <a:bodyPr>
            <a:normAutofit/>
          </a:bodyPr>
          <a:lstStyle/>
          <a:p>
            <a:r>
              <a:rPr lang="en-US" b="1" u="sng" dirty="0"/>
              <a:t>General concept of path computation applies to quantum networks</a:t>
            </a:r>
          </a:p>
          <a:p>
            <a:r>
              <a:rPr lang="en-US" dirty="0"/>
              <a:t>Path computation is more complex in quantum networks</a:t>
            </a:r>
          </a:p>
          <a:p>
            <a:pPr lvl="1"/>
            <a:r>
              <a:rPr lang="en-US" dirty="0"/>
              <a:t>Limited number of memory qubits</a:t>
            </a:r>
          </a:p>
          <a:p>
            <a:pPr lvl="1"/>
            <a:r>
              <a:rPr lang="en-US" dirty="0"/>
              <a:t>Non-deterministic swaps</a:t>
            </a:r>
          </a:p>
          <a:p>
            <a:pPr lvl="1"/>
            <a:r>
              <a:rPr lang="en-US" dirty="0"/>
              <a:t>Distillation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New path computation algorithms and heuristics will be needed.</a:t>
            </a:r>
          </a:p>
          <a:p>
            <a:r>
              <a:rPr lang="en-US" dirty="0"/>
              <a:t>Logically centralized path computation element makes sense.</a:t>
            </a:r>
          </a:p>
        </p:txBody>
      </p:sp>
    </p:spTree>
    <p:extLst>
      <p:ext uri="{BB962C8B-B14F-4D97-AF65-F5344CB8AC3E}">
        <p14:creationId xmlns:p14="http://schemas.microsoft.com/office/powerpoint/2010/main" val="1660172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plan for traffic engineered networks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0768AF-57D0-9843-B85A-D0D1014B5955}"/>
              </a:ext>
            </a:extLst>
          </p:cNvPr>
          <p:cNvCxnSpPr>
            <a:cxnSpLocks/>
          </p:cNvCxnSpPr>
          <p:nvPr/>
        </p:nvCxnSpPr>
        <p:spPr>
          <a:xfrm>
            <a:off x="3980951" y="3157955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67FBFC-7DD2-0B48-B336-6E5FC29A4182}"/>
              </a:ext>
            </a:extLst>
          </p:cNvPr>
          <p:cNvCxnSpPr>
            <a:cxnSpLocks/>
          </p:cNvCxnSpPr>
          <p:nvPr/>
        </p:nvCxnSpPr>
        <p:spPr>
          <a:xfrm>
            <a:off x="4000472" y="4198468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B010779-BC3A-D943-9B30-B2336EF88212}"/>
              </a:ext>
            </a:extLst>
          </p:cNvPr>
          <p:cNvCxnSpPr>
            <a:cxnSpLocks/>
          </p:cNvCxnSpPr>
          <p:nvPr/>
        </p:nvCxnSpPr>
        <p:spPr>
          <a:xfrm>
            <a:off x="7313907" y="3171094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E5144CA-CD00-0746-AE54-15BF9A6DC06C}"/>
              </a:ext>
            </a:extLst>
          </p:cNvPr>
          <p:cNvSpPr/>
          <p:nvPr/>
        </p:nvSpPr>
        <p:spPr>
          <a:xfrm>
            <a:off x="7812350" y="3957676"/>
            <a:ext cx="3738591" cy="80204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RSVP / Segment routing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Resource reservation protocol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4AA02E-923E-F541-B96E-4D6D49B6335E}"/>
              </a:ext>
            </a:extLst>
          </p:cNvPr>
          <p:cNvSpPr/>
          <p:nvPr/>
        </p:nvSpPr>
        <p:spPr>
          <a:xfrm>
            <a:off x="476286" y="1314052"/>
            <a:ext cx="3738591" cy="10624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ISIS-TE / OSPF-TE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Intermediate System to Intermediate System </a:t>
            </a:r>
            <a:br>
              <a:rPr lang="en-US" sz="1000" dirty="0">
                <a:latin typeface="Avenir Book" panose="02000503020000020003" pitchFamily="2" charset="0"/>
              </a:rPr>
            </a:br>
            <a:r>
              <a:rPr lang="en-US" sz="1000" dirty="0">
                <a:latin typeface="Avenir Book" panose="02000503020000020003" pitchFamily="2" charset="0"/>
              </a:rPr>
              <a:t>or Open Shortest Path First</a:t>
            </a:r>
            <a:br>
              <a:rPr lang="en-US" sz="1000" dirty="0">
                <a:latin typeface="Avenir Book" panose="02000503020000020003" pitchFamily="2" charset="0"/>
              </a:rPr>
            </a:br>
            <a:r>
              <a:rPr lang="en-US" sz="1000" dirty="0">
                <a:latin typeface="Avenir Book" panose="02000503020000020003" pitchFamily="2" charset="0"/>
              </a:rPr>
              <a:t> with Traffic Engineering Extensions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E12FBD4-B4EC-D641-9EE9-8E8E7BE83B9A}"/>
              </a:ext>
            </a:extLst>
          </p:cNvPr>
          <p:cNvSpPr/>
          <p:nvPr/>
        </p:nvSpPr>
        <p:spPr>
          <a:xfrm>
            <a:off x="710213" y="2719789"/>
            <a:ext cx="3270738" cy="896779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Network topology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Available resources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F148A3B-AFEC-2B4D-8C14-1C0F863E76F7}"/>
              </a:ext>
            </a:extLst>
          </p:cNvPr>
          <p:cNvSpPr/>
          <p:nvPr/>
        </p:nvSpPr>
        <p:spPr>
          <a:xfrm>
            <a:off x="710213" y="3740107"/>
            <a:ext cx="3270738" cy="896779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Traffic demand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Other constraints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DC51E00-8B91-C142-A4AB-301F603A1EE5}"/>
              </a:ext>
            </a:extLst>
          </p:cNvPr>
          <p:cNvSpPr/>
          <p:nvPr/>
        </p:nvSpPr>
        <p:spPr>
          <a:xfrm>
            <a:off x="7812350" y="2719347"/>
            <a:ext cx="3738591" cy="896779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Optimal routes for paths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C5D602-B8E2-5C44-8975-054F1855277E}"/>
              </a:ext>
            </a:extLst>
          </p:cNvPr>
          <p:cNvCxnSpPr>
            <a:cxnSpLocks/>
          </p:cNvCxnSpPr>
          <p:nvPr/>
        </p:nvCxnSpPr>
        <p:spPr>
          <a:xfrm>
            <a:off x="9669166" y="3611845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37D1C4-3DFB-9F45-BB19-43957112377B}"/>
              </a:ext>
            </a:extLst>
          </p:cNvPr>
          <p:cNvCxnSpPr>
            <a:cxnSpLocks/>
          </p:cNvCxnSpPr>
          <p:nvPr/>
        </p:nvCxnSpPr>
        <p:spPr>
          <a:xfrm>
            <a:off x="9669166" y="4764030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BF50EE3-7D91-DB43-9DA0-B85BB38E6BFA}"/>
              </a:ext>
            </a:extLst>
          </p:cNvPr>
          <p:cNvCxnSpPr>
            <a:cxnSpLocks/>
          </p:cNvCxnSpPr>
          <p:nvPr/>
        </p:nvCxnSpPr>
        <p:spPr>
          <a:xfrm>
            <a:off x="2345581" y="2376482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3C5FC2-A2F1-FB42-BD6B-1C3288921A44}"/>
              </a:ext>
            </a:extLst>
          </p:cNvPr>
          <p:cNvSpPr/>
          <p:nvPr/>
        </p:nvSpPr>
        <p:spPr>
          <a:xfrm>
            <a:off x="474834" y="5005898"/>
            <a:ext cx="3738591" cy="10624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NetFlow / IPFIX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Manual configuration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2A99ED5-8E3C-1048-8F1F-1ABEA1585E1B}"/>
              </a:ext>
            </a:extLst>
          </p:cNvPr>
          <p:cNvCxnSpPr>
            <a:cxnSpLocks/>
          </p:cNvCxnSpPr>
          <p:nvPr/>
        </p:nvCxnSpPr>
        <p:spPr>
          <a:xfrm flipV="1">
            <a:off x="2344129" y="4646479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32A3689-569A-D44C-BAA1-5F1E93297ED0}"/>
              </a:ext>
            </a:extLst>
          </p:cNvPr>
          <p:cNvSpPr/>
          <p:nvPr/>
        </p:nvSpPr>
        <p:spPr>
          <a:xfrm>
            <a:off x="4465421" y="2719789"/>
            <a:ext cx="2848486" cy="19149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CSPF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Distributed Constrained Shortest Path First</a:t>
            </a:r>
          </a:p>
          <a:p>
            <a:pPr algn="ctr"/>
            <a:endParaRPr lang="en-US" sz="1000" dirty="0">
              <a:latin typeface="Avenir Book" panose="02000503020000020003" pitchFamily="2" charset="0"/>
            </a:endParaRP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or</a:t>
            </a:r>
          </a:p>
          <a:p>
            <a:pPr algn="ctr"/>
            <a:endParaRPr lang="en-US" sz="1000" dirty="0">
              <a:latin typeface="Avenir Book" panose="02000503020000020003" pitchFamily="2" charset="0"/>
            </a:endParaRP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PCE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Centralized Path Computation Element</a:t>
            </a:r>
          </a:p>
          <a:p>
            <a:pPr algn="ctr"/>
            <a:endParaRPr lang="en-US" sz="1000" dirty="0">
              <a:latin typeface="Avenir Book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6C6016-775F-344B-9FDD-BB3A60E57CA9}"/>
              </a:ext>
            </a:extLst>
          </p:cNvPr>
          <p:cNvSpPr/>
          <p:nvPr/>
        </p:nvSpPr>
        <p:spPr>
          <a:xfrm>
            <a:off x="7812350" y="5121584"/>
            <a:ext cx="3738591" cy="91824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(G)MPLS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(Generalized) Multi-Protocol Label Switching</a:t>
            </a:r>
          </a:p>
        </p:txBody>
      </p:sp>
    </p:spTree>
    <p:extLst>
      <p:ext uri="{BB962C8B-B14F-4D97-AF65-F5344CB8AC3E}">
        <p14:creationId xmlns:p14="http://schemas.microsoft.com/office/powerpoint/2010/main" val="1759784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 to traffic engineer with IP alone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D11401-0699-D54D-B0F9-54D272803710}"/>
              </a:ext>
            </a:extLst>
          </p:cNvPr>
          <p:cNvCxnSpPr>
            <a:cxnSpLocks/>
          </p:cNvCxnSpPr>
          <p:nvPr/>
        </p:nvCxnSpPr>
        <p:spPr>
          <a:xfrm>
            <a:off x="1534332" y="3247607"/>
            <a:ext cx="1751309" cy="1270861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2B5C0D-4AD4-7646-A1E9-B6EF2C03FD61}"/>
              </a:ext>
            </a:extLst>
          </p:cNvPr>
          <p:cNvCxnSpPr>
            <a:cxnSpLocks/>
          </p:cNvCxnSpPr>
          <p:nvPr/>
        </p:nvCxnSpPr>
        <p:spPr>
          <a:xfrm flipV="1">
            <a:off x="1534332" y="4518468"/>
            <a:ext cx="1751309" cy="1208868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66DDFA-70D3-4542-A955-F3CC38025E33}"/>
              </a:ext>
            </a:extLst>
          </p:cNvPr>
          <p:cNvCxnSpPr>
            <a:cxnSpLocks/>
          </p:cNvCxnSpPr>
          <p:nvPr/>
        </p:nvCxnSpPr>
        <p:spPr>
          <a:xfrm flipV="1">
            <a:off x="3306300" y="3216612"/>
            <a:ext cx="2689728" cy="1300479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A59C5F-0233-2B46-97C4-C8937B1D7399}"/>
              </a:ext>
            </a:extLst>
          </p:cNvPr>
          <p:cNvCxnSpPr>
            <a:cxnSpLocks/>
          </p:cNvCxnSpPr>
          <p:nvPr/>
        </p:nvCxnSpPr>
        <p:spPr>
          <a:xfrm>
            <a:off x="3306300" y="4526373"/>
            <a:ext cx="1627321" cy="1198636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D7859C-5C4B-D743-91F4-B73336F5EE49}"/>
              </a:ext>
            </a:extLst>
          </p:cNvPr>
          <p:cNvCxnSpPr>
            <a:cxnSpLocks/>
          </p:cNvCxnSpPr>
          <p:nvPr/>
        </p:nvCxnSpPr>
        <p:spPr>
          <a:xfrm flipH="1" flipV="1">
            <a:off x="4954280" y="5734291"/>
            <a:ext cx="2124819" cy="11926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9183A6-B152-A24F-8B3E-301B41DE9F3F}"/>
              </a:ext>
            </a:extLst>
          </p:cNvPr>
          <p:cNvCxnSpPr>
            <a:cxnSpLocks/>
          </p:cNvCxnSpPr>
          <p:nvPr/>
        </p:nvCxnSpPr>
        <p:spPr>
          <a:xfrm flipV="1">
            <a:off x="7079099" y="4509724"/>
            <a:ext cx="1516246" cy="1215285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040D4C-8D6C-9D4D-9006-206A80B1626A}"/>
              </a:ext>
            </a:extLst>
          </p:cNvPr>
          <p:cNvCxnSpPr>
            <a:cxnSpLocks/>
          </p:cNvCxnSpPr>
          <p:nvPr/>
        </p:nvCxnSpPr>
        <p:spPr>
          <a:xfrm>
            <a:off x="6024573" y="3294166"/>
            <a:ext cx="2581105" cy="1231731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73A5F6-BB68-B642-8523-63F64C575067}"/>
              </a:ext>
            </a:extLst>
          </p:cNvPr>
          <p:cNvCxnSpPr>
            <a:cxnSpLocks/>
            <a:stCxn id="23" idx="2"/>
            <a:endCxn id="22" idx="6"/>
          </p:cNvCxnSpPr>
          <p:nvPr/>
        </p:nvCxnSpPr>
        <p:spPr>
          <a:xfrm flipH="1">
            <a:off x="9131715" y="4460483"/>
            <a:ext cx="842216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3FDA408C-C97C-8B40-ACE9-75593EEBD010}"/>
              </a:ext>
            </a:extLst>
          </p:cNvPr>
          <p:cNvSpPr/>
          <p:nvPr/>
        </p:nvSpPr>
        <p:spPr>
          <a:xfrm>
            <a:off x="966051" y="2708692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94096AE-7330-1F44-8C8A-87154777551B}"/>
              </a:ext>
            </a:extLst>
          </p:cNvPr>
          <p:cNvSpPr/>
          <p:nvPr/>
        </p:nvSpPr>
        <p:spPr>
          <a:xfrm>
            <a:off x="2769931" y="3924113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56079EF-1035-6D40-A912-CB478BB81426}"/>
              </a:ext>
            </a:extLst>
          </p:cNvPr>
          <p:cNvSpPr/>
          <p:nvPr/>
        </p:nvSpPr>
        <p:spPr>
          <a:xfrm>
            <a:off x="5469991" y="2707315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R5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D897F47-8EE5-9645-B48D-A811EDE09828}"/>
              </a:ext>
            </a:extLst>
          </p:cNvPr>
          <p:cNvSpPr/>
          <p:nvPr/>
        </p:nvSpPr>
        <p:spPr>
          <a:xfrm>
            <a:off x="4397252" y="5139534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9AC199-50BD-0F45-BEBC-4DAF1D4E45E8}"/>
              </a:ext>
            </a:extLst>
          </p:cNvPr>
          <p:cNvSpPr/>
          <p:nvPr/>
        </p:nvSpPr>
        <p:spPr>
          <a:xfrm>
            <a:off x="966051" y="5139535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F77715-BAB9-6946-8EC2-E95DC52FEA1A}"/>
              </a:ext>
            </a:extLst>
          </p:cNvPr>
          <p:cNvSpPr/>
          <p:nvPr/>
        </p:nvSpPr>
        <p:spPr>
          <a:xfrm>
            <a:off x="6542730" y="5139533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R6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1A7FAC7-25EB-D246-8585-3D24F7CAA816}"/>
              </a:ext>
            </a:extLst>
          </p:cNvPr>
          <p:cNvSpPr/>
          <p:nvPr/>
        </p:nvSpPr>
        <p:spPr>
          <a:xfrm>
            <a:off x="8058976" y="3924113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R7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621F0E-3F0D-1844-B120-31E1AF043E8D}"/>
              </a:ext>
            </a:extLst>
          </p:cNvPr>
          <p:cNvSpPr/>
          <p:nvPr/>
        </p:nvSpPr>
        <p:spPr>
          <a:xfrm>
            <a:off x="9973931" y="3924113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R8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F1B132-7573-7A4C-A28F-B0080A785338}"/>
              </a:ext>
            </a:extLst>
          </p:cNvPr>
          <p:cNvCxnSpPr>
            <a:cxnSpLocks/>
          </p:cNvCxnSpPr>
          <p:nvPr/>
        </p:nvCxnSpPr>
        <p:spPr>
          <a:xfrm>
            <a:off x="1938047" y="3310312"/>
            <a:ext cx="1191695" cy="862657"/>
          </a:xfrm>
          <a:prstGeom prst="line">
            <a:avLst/>
          </a:prstGeom>
          <a:ln w="190500" cap="rnd">
            <a:solidFill>
              <a:srgbClr val="FF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F4C1B7-11E3-F146-ACF2-2D046B14D24D}"/>
              </a:ext>
            </a:extLst>
          </p:cNvPr>
          <p:cNvCxnSpPr>
            <a:cxnSpLocks/>
          </p:cNvCxnSpPr>
          <p:nvPr/>
        </p:nvCxnSpPr>
        <p:spPr>
          <a:xfrm flipH="1">
            <a:off x="3579198" y="3207330"/>
            <a:ext cx="2062115" cy="972911"/>
          </a:xfrm>
          <a:prstGeom prst="line">
            <a:avLst/>
          </a:prstGeom>
          <a:ln w="190500" cap="rnd">
            <a:solidFill>
              <a:srgbClr val="FF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E3865E5-3E33-8F4E-BD61-FB8158096533}"/>
              </a:ext>
            </a:extLst>
          </p:cNvPr>
          <p:cNvCxnSpPr>
            <a:cxnSpLocks/>
          </p:cNvCxnSpPr>
          <p:nvPr/>
        </p:nvCxnSpPr>
        <p:spPr>
          <a:xfrm>
            <a:off x="6343622" y="3227361"/>
            <a:ext cx="2090947" cy="1028631"/>
          </a:xfrm>
          <a:prstGeom prst="line">
            <a:avLst/>
          </a:prstGeom>
          <a:ln w="190500" cap="rnd">
            <a:solidFill>
              <a:srgbClr val="FF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D874C2-16EC-8F4B-92F1-36F06D50BA64}"/>
              </a:ext>
            </a:extLst>
          </p:cNvPr>
          <p:cNvCxnSpPr>
            <a:cxnSpLocks/>
          </p:cNvCxnSpPr>
          <p:nvPr/>
        </p:nvCxnSpPr>
        <p:spPr>
          <a:xfrm flipH="1">
            <a:off x="8465584" y="4259167"/>
            <a:ext cx="1748734" cy="12867"/>
          </a:xfrm>
          <a:prstGeom prst="line">
            <a:avLst/>
          </a:prstGeom>
          <a:ln w="190500" cap="rnd">
            <a:solidFill>
              <a:srgbClr val="FFA6A6"/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8C19857-C513-AC4B-A3EF-DDBF8F0B1FC3}"/>
              </a:ext>
            </a:extLst>
          </p:cNvPr>
          <p:cNvCxnSpPr>
            <a:cxnSpLocks/>
          </p:cNvCxnSpPr>
          <p:nvPr/>
        </p:nvCxnSpPr>
        <p:spPr>
          <a:xfrm flipH="1" flipV="1">
            <a:off x="3129742" y="4172969"/>
            <a:ext cx="428798" cy="7272"/>
          </a:xfrm>
          <a:prstGeom prst="line">
            <a:avLst/>
          </a:prstGeom>
          <a:ln w="190500" cap="rnd">
            <a:solidFill>
              <a:srgbClr val="FF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848D5FE-DFF2-D548-BBD7-CEFECAF19115}"/>
              </a:ext>
            </a:extLst>
          </p:cNvPr>
          <p:cNvCxnSpPr>
            <a:cxnSpLocks/>
          </p:cNvCxnSpPr>
          <p:nvPr/>
        </p:nvCxnSpPr>
        <p:spPr>
          <a:xfrm flipH="1" flipV="1">
            <a:off x="5641260" y="3209242"/>
            <a:ext cx="689690" cy="7370"/>
          </a:xfrm>
          <a:prstGeom prst="line">
            <a:avLst/>
          </a:prstGeom>
          <a:ln w="190500" cap="rnd">
            <a:solidFill>
              <a:srgbClr val="FF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E68115-469A-3D40-998B-3F10D88B93BD}"/>
              </a:ext>
            </a:extLst>
          </p:cNvPr>
          <p:cNvCxnSpPr>
            <a:cxnSpLocks/>
          </p:cNvCxnSpPr>
          <p:nvPr/>
        </p:nvCxnSpPr>
        <p:spPr>
          <a:xfrm flipV="1">
            <a:off x="1768641" y="4749024"/>
            <a:ext cx="1501465" cy="1014090"/>
          </a:xfrm>
          <a:prstGeom prst="line">
            <a:avLst/>
          </a:prstGeom>
          <a:ln w="190500" cap="rnd">
            <a:solidFill>
              <a:srgbClr val="FF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566CAB3-C078-EA4D-8E58-9666B43F8E61}"/>
              </a:ext>
            </a:extLst>
          </p:cNvPr>
          <p:cNvCxnSpPr>
            <a:cxnSpLocks/>
          </p:cNvCxnSpPr>
          <p:nvPr/>
        </p:nvCxnSpPr>
        <p:spPr>
          <a:xfrm>
            <a:off x="3281029" y="4746105"/>
            <a:ext cx="1541517" cy="1177963"/>
          </a:xfrm>
          <a:prstGeom prst="line">
            <a:avLst/>
          </a:prstGeom>
          <a:ln w="190500" cap="rnd">
            <a:solidFill>
              <a:srgbClr val="FF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C7E1D1-1DA4-3849-A471-83AD14834C5C}"/>
              </a:ext>
            </a:extLst>
          </p:cNvPr>
          <p:cNvCxnSpPr>
            <a:cxnSpLocks/>
          </p:cNvCxnSpPr>
          <p:nvPr/>
        </p:nvCxnSpPr>
        <p:spPr>
          <a:xfrm flipH="1">
            <a:off x="7197113" y="4691616"/>
            <a:ext cx="1491094" cy="1241079"/>
          </a:xfrm>
          <a:prstGeom prst="line">
            <a:avLst/>
          </a:prstGeom>
          <a:ln w="190500" cap="rnd">
            <a:solidFill>
              <a:srgbClr val="FF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345D1C-80DC-0644-8FF4-EF43F4F0A566}"/>
              </a:ext>
            </a:extLst>
          </p:cNvPr>
          <p:cNvCxnSpPr>
            <a:cxnSpLocks/>
          </p:cNvCxnSpPr>
          <p:nvPr/>
        </p:nvCxnSpPr>
        <p:spPr>
          <a:xfrm flipH="1">
            <a:off x="4845051" y="5932695"/>
            <a:ext cx="2352061" cy="0"/>
          </a:xfrm>
          <a:prstGeom prst="line">
            <a:avLst/>
          </a:prstGeom>
          <a:ln w="190500" cap="rnd">
            <a:solidFill>
              <a:srgbClr val="FF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1CAB648-4F2C-F248-97FA-0EBAF89177EB}"/>
              </a:ext>
            </a:extLst>
          </p:cNvPr>
          <p:cNvCxnSpPr>
            <a:cxnSpLocks/>
          </p:cNvCxnSpPr>
          <p:nvPr/>
        </p:nvCxnSpPr>
        <p:spPr>
          <a:xfrm flipH="1">
            <a:off x="8678456" y="4666196"/>
            <a:ext cx="1546252" cy="11377"/>
          </a:xfrm>
          <a:prstGeom prst="line">
            <a:avLst/>
          </a:prstGeom>
          <a:ln w="190500" cap="rnd">
            <a:solidFill>
              <a:srgbClr val="FFA6A6"/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Lightning Bolt 47">
            <a:extLst>
              <a:ext uri="{FF2B5EF4-FFF2-40B4-BE49-F238E27FC236}">
                <a16:creationId xmlns:a16="http://schemas.microsoft.com/office/drawing/2014/main" id="{18EBE08D-C811-B942-8D39-C866C3F05AB7}"/>
              </a:ext>
            </a:extLst>
          </p:cNvPr>
          <p:cNvSpPr/>
          <p:nvPr/>
        </p:nvSpPr>
        <p:spPr>
          <a:xfrm rot="1099151">
            <a:off x="2865816" y="3850988"/>
            <a:ext cx="837125" cy="1218987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4CF186A-21F6-094B-9089-693E75027A8E}"/>
              </a:ext>
            </a:extLst>
          </p:cNvPr>
          <p:cNvCxnSpPr>
            <a:cxnSpLocks/>
          </p:cNvCxnSpPr>
          <p:nvPr/>
        </p:nvCxnSpPr>
        <p:spPr>
          <a:xfrm flipV="1">
            <a:off x="3231534" y="2437411"/>
            <a:ext cx="0" cy="1401636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7676A92-0336-0644-B03A-DC506920DFA5}"/>
              </a:ext>
            </a:extLst>
          </p:cNvPr>
          <p:cNvSpPr/>
          <p:nvPr/>
        </p:nvSpPr>
        <p:spPr>
          <a:xfrm>
            <a:off x="409073" y="1162214"/>
            <a:ext cx="11065751" cy="1343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Avenir Book" panose="02000503020000020003" pitchFamily="2" charset="0"/>
              </a:rPr>
              <a:t>IP forwarding table can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Avenir Book" panose="02000503020000020003" pitchFamily="2" charset="0"/>
              </a:rPr>
              <a:t>not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Avenir Book" panose="02000503020000020003" pitchFamily="2" charset="0"/>
              </a:rPr>
              <a:t>have two different routes that depend on the source IP address for the same destination IP address.</a:t>
            </a:r>
          </a:p>
        </p:txBody>
      </p:sp>
    </p:spTree>
    <p:extLst>
      <p:ext uri="{BB962C8B-B14F-4D97-AF65-F5344CB8AC3E}">
        <p14:creationId xmlns:p14="http://schemas.microsoft.com/office/powerpoint/2010/main" val="3778785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Multi-Protocol Label Switching (MPLS)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56C911-59CB-664D-90BF-1C8600CF0F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new data plane protocol that uses “MPLS labels”</a:t>
            </a:r>
          </a:p>
          <a:p>
            <a:r>
              <a:rPr lang="en-US" dirty="0"/>
              <a:t>Used to create Label Switched Paths (LSPs)</a:t>
            </a:r>
          </a:p>
          <a:p>
            <a:r>
              <a:rPr lang="en-US" dirty="0"/>
              <a:t>Enables Traffic Engineering (TE) and many other services</a:t>
            </a:r>
          </a:p>
          <a:p>
            <a:r>
              <a:rPr lang="en-US" dirty="0"/>
              <a:t>Routers that support MPLS are called Label Switched Routers (LSRs)</a:t>
            </a:r>
          </a:p>
          <a:p>
            <a:r>
              <a:rPr lang="en-US" dirty="0"/>
              <a:t>MPLS runs over any layer 2 protocol (not just Ethernet)</a:t>
            </a:r>
          </a:p>
          <a:p>
            <a:r>
              <a:rPr lang="en-US" dirty="0"/>
              <a:t>Any protocol can run over MPLS (not just layer 3 but also layer 2)</a:t>
            </a:r>
          </a:p>
          <a:p>
            <a:r>
              <a:rPr lang="en-US" dirty="0"/>
              <a:t>Referred to as a layer 2½ protocol</a:t>
            </a:r>
          </a:p>
          <a:p>
            <a:r>
              <a:rPr lang="en-US" dirty="0"/>
              <a:t>Works with many control plane protocols (RSVP, LDP, BGP, SDN, …)</a:t>
            </a:r>
          </a:p>
        </p:txBody>
      </p:sp>
    </p:spTree>
    <p:extLst>
      <p:ext uri="{BB962C8B-B14F-4D97-AF65-F5344CB8AC3E}">
        <p14:creationId xmlns:p14="http://schemas.microsoft.com/office/powerpoint/2010/main" val="980729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MPLS header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4238C3-90C0-7943-883C-87092A32A509}"/>
              </a:ext>
            </a:extLst>
          </p:cNvPr>
          <p:cNvSpPr/>
          <p:nvPr/>
        </p:nvSpPr>
        <p:spPr>
          <a:xfrm>
            <a:off x="2071577" y="4608817"/>
            <a:ext cx="2743200" cy="9015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Ethernet Header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99B556-6AD8-4444-A8D3-F0006E4194A6}"/>
              </a:ext>
            </a:extLst>
          </p:cNvPr>
          <p:cNvSpPr/>
          <p:nvPr/>
        </p:nvSpPr>
        <p:spPr>
          <a:xfrm>
            <a:off x="4812632" y="4608816"/>
            <a:ext cx="2743200" cy="90152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MPLS Header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FCE51-BBA1-9B48-BA52-48F05E08BA51}"/>
              </a:ext>
            </a:extLst>
          </p:cNvPr>
          <p:cNvSpPr/>
          <p:nvPr/>
        </p:nvSpPr>
        <p:spPr>
          <a:xfrm>
            <a:off x="7555832" y="4608816"/>
            <a:ext cx="2743200" cy="9015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IP Packet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878C50-080F-1F4A-A3C1-C876E3AD6421}"/>
              </a:ext>
            </a:extLst>
          </p:cNvPr>
          <p:cNvSpPr/>
          <p:nvPr/>
        </p:nvSpPr>
        <p:spPr>
          <a:xfrm>
            <a:off x="1252073" y="2406184"/>
            <a:ext cx="2508924" cy="90152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Label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BB15BA-13D9-5B4D-820C-7078917755EF}"/>
              </a:ext>
            </a:extLst>
          </p:cNvPr>
          <p:cNvSpPr/>
          <p:nvPr/>
        </p:nvSpPr>
        <p:spPr>
          <a:xfrm>
            <a:off x="3760997" y="2406183"/>
            <a:ext cx="2131370" cy="90152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Traffic Class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D0CD71-A2A8-E848-9067-FE4B19A6AA0B}"/>
              </a:ext>
            </a:extLst>
          </p:cNvPr>
          <p:cNvSpPr/>
          <p:nvPr/>
        </p:nvSpPr>
        <p:spPr>
          <a:xfrm>
            <a:off x="5892367" y="2406182"/>
            <a:ext cx="2846232" cy="90152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Bottom of Stack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1775BA-37E7-B74A-8376-27C8F978A92E}"/>
              </a:ext>
            </a:extLst>
          </p:cNvPr>
          <p:cNvSpPr/>
          <p:nvPr/>
        </p:nvSpPr>
        <p:spPr>
          <a:xfrm>
            <a:off x="8738599" y="2406181"/>
            <a:ext cx="2508924" cy="901521"/>
          </a:xfrm>
          <a:prstGeom prst="rect">
            <a:avLst/>
          </a:prstGeom>
          <a:solidFill>
            <a:srgbClr val="FFC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Time to Live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15BA64-1586-FE45-B93C-06BD3B624289}"/>
              </a:ext>
            </a:extLst>
          </p:cNvPr>
          <p:cNvCxnSpPr/>
          <p:nvPr/>
        </p:nvCxnSpPr>
        <p:spPr>
          <a:xfrm>
            <a:off x="3760997" y="1865269"/>
            <a:ext cx="0" cy="540912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180AE3-8124-614C-867A-E93244D979BF}"/>
              </a:ext>
            </a:extLst>
          </p:cNvPr>
          <p:cNvCxnSpPr/>
          <p:nvPr/>
        </p:nvCxnSpPr>
        <p:spPr>
          <a:xfrm>
            <a:off x="5892367" y="1865269"/>
            <a:ext cx="0" cy="540912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A2B179-91F0-774C-BE31-DC810C5B1C1E}"/>
              </a:ext>
            </a:extLst>
          </p:cNvPr>
          <p:cNvCxnSpPr/>
          <p:nvPr/>
        </p:nvCxnSpPr>
        <p:spPr>
          <a:xfrm>
            <a:off x="8738599" y="1865269"/>
            <a:ext cx="0" cy="540912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88ED8B-1460-4E45-B46F-6D97E3BF97BF}"/>
              </a:ext>
            </a:extLst>
          </p:cNvPr>
          <p:cNvCxnSpPr>
            <a:cxnSpLocks/>
          </p:cNvCxnSpPr>
          <p:nvPr/>
        </p:nvCxnSpPr>
        <p:spPr>
          <a:xfrm>
            <a:off x="11247523" y="1545464"/>
            <a:ext cx="0" cy="860717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A7E51E-F840-6248-AD97-1BA6C35D0D36}"/>
              </a:ext>
            </a:extLst>
          </p:cNvPr>
          <p:cNvCxnSpPr>
            <a:cxnSpLocks/>
          </p:cNvCxnSpPr>
          <p:nvPr/>
        </p:nvCxnSpPr>
        <p:spPr>
          <a:xfrm flipH="1">
            <a:off x="1252073" y="2107821"/>
            <a:ext cx="2508924" cy="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8D4C19-B9F7-094A-A863-90D4CF326049}"/>
              </a:ext>
            </a:extLst>
          </p:cNvPr>
          <p:cNvCxnSpPr>
            <a:cxnSpLocks/>
          </p:cNvCxnSpPr>
          <p:nvPr/>
        </p:nvCxnSpPr>
        <p:spPr>
          <a:xfrm>
            <a:off x="1252073" y="1545464"/>
            <a:ext cx="0" cy="860717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A2B743F-6DAD-9F40-8A5F-0469DF499368}"/>
              </a:ext>
            </a:extLst>
          </p:cNvPr>
          <p:cNvCxnSpPr>
            <a:cxnSpLocks/>
          </p:cNvCxnSpPr>
          <p:nvPr/>
        </p:nvCxnSpPr>
        <p:spPr>
          <a:xfrm flipH="1">
            <a:off x="3760997" y="2107821"/>
            <a:ext cx="2131370" cy="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A831B0-49E5-DF43-BCA7-2A5E09DF0DE9}"/>
              </a:ext>
            </a:extLst>
          </p:cNvPr>
          <p:cNvCxnSpPr>
            <a:cxnSpLocks/>
          </p:cNvCxnSpPr>
          <p:nvPr/>
        </p:nvCxnSpPr>
        <p:spPr>
          <a:xfrm flipH="1">
            <a:off x="5892367" y="2107821"/>
            <a:ext cx="2846232" cy="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548EEC-94C7-C340-808E-57A7F1051B80}"/>
              </a:ext>
            </a:extLst>
          </p:cNvPr>
          <p:cNvCxnSpPr>
            <a:cxnSpLocks/>
          </p:cNvCxnSpPr>
          <p:nvPr/>
        </p:nvCxnSpPr>
        <p:spPr>
          <a:xfrm flipH="1">
            <a:off x="8738599" y="2107821"/>
            <a:ext cx="2508924" cy="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5E6C6F-5CCE-834F-8E6D-2164871297BB}"/>
              </a:ext>
            </a:extLst>
          </p:cNvPr>
          <p:cNvCxnSpPr>
            <a:cxnSpLocks/>
          </p:cNvCxnSpPr>
          <p:nvPr/>
        </p:nvCxnSpPr>
        <p:spPr>
          <a:xfrm flipH="1">
            <a:off x="1252074" y="1666488"/>
            <a:ext cx="9995449" cy="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ED4EAFF-EED7-6E4F-9473-9092839A46D3}"/>
              </a:ext>
            </a:extLst>
          </p:cNvPr>
          <p:cNvSpPr/>
          <p:nvPr/>
        </p:nvSpPr>
        <p:spPr>
          <a:xfrm>
            <a:off x="8738598" y="1722105"/>
            <a:ext cx="2508924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8 bits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749E34-D4A0-1644-AB1B-1A176A6130FB}"/>
              </a:ext>
            </a:extLst>
          </p:cNvPr>
          <p:cNvSpPr/>
          <p:nvPr/>
        </p:nvSpPr>
        <p:spPr>
          <a:xfrm>
            <a:off x="5892365" y="1719934"/>
            <a:ext cx="2846223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1 bit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C5A20D3-957B-934B-BDED-28B7BFB19A70}"/>
              </a:ext>
            </a:extLst>
          </p:cNvPr>
          <p:cNvSpPr/>
          <p:nvPr/>
        </p:nvSpPr>
        <p:spPr>
          <a:xfrm>
            <a:off x="3760985" y="1719934"/>
            <a:ext cx="2131370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3 bits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F491DC-C46F-1345-A63D-167CDBBF166B}"/>
              </a:ext>
            </a:extLst>
          </p:cNvPr>
          <p:cNvSpPr/>
          <p:nvPr/>
        </p:nvSpPr>
        <p:spPr>
          <a:xfrm>
            <a:off x="1252044" y="1717763"/>
            <a:ext cx="2508923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20 bits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FE6B5AF-7BBB-BF4B-B74B-4DB159FCFE87}"/>
              </a:ext>
            </a:extLst>
          </p:cNvPr>
          <p:cNvSpPr/>
          <p:nvPr/>
        </p:nvSpPr>
        <p:spPr>
          <a:xfrm>
            <a:off x="1252043" y="1298606"/>
            <a:ext cx="9995477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4 bytes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9E67EA0-8E74-2F44-83C8-E267DFC56914}"/>
              </a:ext>
            </a:extLst>
          </p:cNvPr>
          <p:cNvCxnSpPr>
            <a:cxnSpLocks/>
          </p:cNvCxnSpPr>
          <p:nvPr/>
        </p:nvCxnSpPr>
        <p:spPr>
          <a:xfrm flipH="1">
            <a:off x="7555832" y="3307702"/>
            <a:ext cx="3691688" cy="1301114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C3F7088-6379-B24A-ADC8-CF12031E3A2F}"/>
              </a:ext>
            </a:extLst>
          </p:cNvPr>
          <p:cNvCxnSpPr>
            <a:cxnSpLocks/>
          </p:cNvCxnSpPr>
          <p:nvPr/>
        </p:nvCxnSpPr>
        <p:spPr>
          <a:xfrm>
            <a:off x="1252043" y="3333056"/>
            <a:ext cx="3560589" cy="1275758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285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MPLS label switching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2651F1-E4AA-354D-BB33-5E440AD42839}"/>
              </a:ext>
            </a:extLst>
          </p:cNvPr>
          <p:cNvSpPr/>
          <p:nvPr/>
        </p:nvSpPr>
        <p:spPr>
          <a:xfrm>
            <a:off x="1182327" y="1824401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D0598B-CD45-0B4B-8CD9-3C87DC8676C5}"/>
              </a:ext>
            </a:extLst>
          </p:cNvPr>
          <p:cNvCxnSpPr>
            <a:cxnSpLocks/>
          </p:cNvCxnSpPr>
          <p:nvPr/>
        </p:nvCxnSpPr>
        <p:spPr>
          <a:xfrm flipH="1">
            <a:off x="498517" y="2829527"/>
            <a:ext cx="795159" cy="507342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EFC719-BF41-094B-A2AA-685FFF57776B}"/>
              </a:ext>
            </a:extLst>
          </p:cNvPr>
          <p:cNvCxnSpPr>
            <a:cxnSpLocks/>
          </p:cNvCxnSpPr>
          <p:nvPr/>
        </p:nvCxnSpPr>
        <p:spPr>
          <a:xfrm flipH="1" flipV="1">
            <a:off x="2052218" y="2829529"/>
            <a:ext cx="886658" cy="50734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28FB7CD0-9BF7-BD45-A4AA-C060E092758B}"/>
              </a:ext>
            </a:extLst>
          </p:cNvPr>
          <p:cNvSpPr/>
          <p:nvPr/>
        </p:nvSpPr>
        <p:spPr>
          <a:xfrm>
            <a:off x="4031405" y="1824401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E72D8D-AE9E-8D46-A262-C2C8A03A0642}"/>
              </a:ext>
            </a:extLst>
          </p:cNvPr>
          <p:cNvCxnSpPr>
            <a:cxnSpLocks/>
          </p:cNvCxnSpPr>
          <p:nvPr/>
        </p:nvCxnSpPr>
        <p:spPr>
          <a:xfrm flipH="1">
            <a:off x="3347595" y="2829527"/>
            <a:ext cx="795159" cy="507342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2CB315-F5B2-E542-A18A-68DED7809C79}"/>
              </a:ext>
            </a:extLst>
          </p:cNvPr>
          <p:cNvCxnSpPr>
            <a:cxnSpLocks/>
          </p:cNvCxnSpPr>
          <p:nvPr/>
        </p:nvCxnSpPr>
        <p:spPr>
          <a:xfrm flipH="1" flipV="1">
            <a:off x="4901296" y="2829529"/>
            <a:ext cx="886658" cy="50734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9DF6DCF2-E2B6-014B-ABD8-A405C32AB7D0}"/>
              </a:ext>
            </a:extLst>
          </p:cNvPr>
          <p:cNvSpPr/>
          <p:nvPr/>
        </p:nvSpPr>
        <p:spPr>
          <a:xfrm>
            <a:off x="6844221" y="1824401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03CAB2-33B6-054B-9EAE-F71FFA28E367}"/>
              </a:ext>
            </a:extLst>
          </p:cNvPr>
          <p:cNvCxnSpPr>
            <a:cxnSpLocks/>
          </p:cNvCxnSpPr>
          <p:nvPr/>
        </p:nvCxnSpPr>
        <p:spPr>
          <a:xfrm flipH="1">
            <a:off x="6160411" y="2829527"/>
            <a:ext cx="795159" cy="507342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AFC1EE-499C-894A-99BE-E345EFF52957}"/>
              </a:ext>
            </a:extLst>
          </p:cNvPr>
          <p:cNvCxnSpPr>
            <a:cxnSpLocks/>
          </p:cNvCxnSpPr>
          <p:nvPr/>
        </p:nvCxnSpPr>
        <p:spPr>
          <a:xfrm flipH="1" flipV="1">
            <a:off x="7714112" y="2829529"/>
            <a:ext cx="886658" cy="50734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A5900687-DB25-5344-8163-48A34FB68CD0}"/>
              </a:ext>
            </a:extLst>
          </p:cNvPr>
          <p:cNvSpPr/>
          <p:nvPr/>
        </p:nvSpPr>
        <p:spPr>
          <a:xfrm>
            <a:off x="9577882" y="1824401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R4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9DA684-BD5C-9C40-9DBB-54809BED7037}"/>
              </a:ext>
            </a:extLst>
          </p:cNvPr>
          <p:cNvCxnSpPr>
            <a:cxnSpLocks/>
          </p:cNvCxnSpPr>
          <p:nvPr/>
        </p:nvCxnSpPr>
        <p:spPr>
          <a:xfrm flipH="1">
            <a:off x="8894072" y="2829527"/>
            <a:ext cx="795159" cy="507342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83DFF94-E752-BA42-A5E5-5E067E77DA5D}"/>
              </a:ext>
            </a:extLst>
          </p:cNvPr>
          <p:cNvCxnSpPr>
            <a:cxnSpLocks/>
          </p:cNvCxnSpPr>
          <p:nvPr/>
        </p:nvCxnSpPr>
        <p:spPr>
          <a:xfrm flipH="1" flipV="1">
            <a:off x="10447773" y="2829529"/>
            <a:ext cx="886658" cy="50734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2EA18F06-D475-B549-AF60-7E7949039C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670151"/>
              </p:ext>
            </p:extLst>
          </p:nvPr>
        </p:nvGraphicFramePr>
        <p:xfrm>
          <a:off x="421228" y="4603498"/>
          <a:ext cx="2594936" cy="7416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88954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1405982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IP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Next-hop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1.1.0.0/8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Push 99, R2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70E2CB71-3C97-C447-B9CA-AA85DA40B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579948"/>
              </p:ext>
            </p:extLst>
          </p:nvPr>
        </p:nvGraphicFramePr>
        <p:xfrm>
          <a:off x="436579" y="3336869"/>
          <a:ext cx="2594936" cy="7416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88954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1405982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Label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Next-hop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618082A0-A9DD-CF4F-98E5-C900E7C11AC4}"/>
              </a:ext>
            </a:extLst>
          </p:cNvPr>
          <p:cNvSpPr/>
          <p:nvPr/>
        </p:nvSpPr>
        <p:spPr>
          <a:xfrm>
            <a:off x="356569" y="3952042"/>
            <a:ext cx="2131370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MPLS forwarding table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513978-FA6F-0F47-A229-E425498FB8BB}"/>
              </a:ext>
            </a:extLst>
          </p:cNvPr>
          <p:cNvSpPr/>
          <p:nvPr/>
        </p:nvSpPr>
        <p:spPr>
          <a:xfrm>
            <a:off x="324034" y="5238717"/>
            <a:ext cx="2131370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IP forwarding table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A692983-800C-EE44-91E2-3AD633C87B2A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>
            <a:off x="2255066" y="2360771"/>
            <a:ext cx="1776339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36FFD55-B246-1648-A3C8-25652DCB0288}"/>
              </a:ext>
            </a:extLst>
          </p:cNvPr>
          <p:cNvCxnSpPr>
            <a:cxnSpLocks/>
            <a:stCxn id="34" idx="2"/>
            <a:endCxn id="30" idx="6"/>
          </p:cNvCxnSpPr>
          <p:nvPr/>
        </p:nvCxnSpPr>
        <p:spPr>
          <a:xfrm flipH="1">
            <a:off x="5104144" y="2360771"/>
            <a:ext cx="1740077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2AD24EF-DA71-4F4A-A4C6-6DABF117CC6B}"/>
              </a:ext>
            </a:extLst>
          </p:cNvPr>
          <p:cNvCxnSpPr>
            <a:cxnSpLocks/>
            <a:stCxn id="50" idx="2"/>
            <a:endCxn id="34" idx="6"/>
          </p:cNvCxnSpPr>
          <p:nvPr/>
        </p:nvCxnSpPr>
        <p:spPr>
          <a:xfrm flipH="1">
            <a:off x="7916960" y="2360771"/>
            <a:ext cx="1660922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E17E962-AD77-404A-A37C-88FF92D09FA0}"/>
              </a:ext>
            </a:extLst>
          </p:cNvPr>
          <p:cNvCxnSpPr>
            <a:cxnSpLocks/>
          </p:cNvCxnSpPr>
          <p:nvPr/>
        </p:nvCxnSpPr>
        <p:spPr>
          <a:xfrm flipH="1">
            <a:off x="10650621" y="2360770"/>
            <a:ext cx="683810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B6AD035-47D6-8C46-AC40-9BB0CB890D0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07212" y="2360771"/>
            <a:ext cx="475115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ADA68631-05C6-8042-AB7C-A90AAB038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837196"/>
              </p:ext>
            </p:extLst>
          </p:nvPr>
        </p:nvGraphicFramePr>
        <p:xfrm>
          <a:off x="3260974" y="4604481"/>
          <a:ext cx="2594936" cy="7416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63376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1531560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IP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Next-hop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 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</a:tbl>
          </a:graphicData>
        </a:graphic>
      </p:graphicFrame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1C244B8C-7564-2044-9F36-D22FF159F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555389"/>
              </p:ext>
            </p:extLst>
          </p:nvPr>
        </p:nvGraphicFramePr>
        <p:xfrm>
          <a:off x="3276325" y="3337852"/>
          <a:ext cx="2594936" cy="7416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35325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1559611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Label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Next-hop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99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Swap 75, R3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</a:tbl>
          </a:graphicData>
        </a:graphic>
      </p:graphicFrame>
      <p:sp>
        <p:nvSpPr>
          <p:cNvPr id="80" name="Rectangle 79">
            <a:extLst>
              <a:ext uri="{FF2B5EF4-FFF2-40B4-BE49-F238E27FC236}">
                <a16:creationId xmlns:a16="http://schemas.microsoft.com/office/drawing/2014/main" id="{93C021E2-B256-134B-B03B-8A5F087C7A37}"/>
              </a:ext>
            </a:extLst>
          </p:cNvPr>
          <p:cNvSpPr/>
          <p:nvPr/>
        </p:nvSpPr>
        <p:spPr>
          <a:xfrm>
            <a:off x="3196315" y="3953025"/>
            <a:ext cx="2131370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MPLS forwarding table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ECACD2A-E495-7849-8451-80ED32ACA4F6}"/>
              </a:ext>
            </a:extLst>
          </p:cNvPr>
          <p:cNvSpPr/>
          <p:nvPr/>
        </p:nvSpPr>
        <p:spPr>
          <a:xfrm>
            <a:off x="3163780" y="5239700"/>
            <a:ext cx="2131370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IP forwarding table</a:t>
            </a:r>
          </a:p>
        </p:txBody>
      </p:sp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D9E91D58-ECED-4449-8657-D6F9DBD68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696994"/>
              </p:ext>
            </p:extLst>
          </p:nvPr>
        </p:nvGraphicFramePr>
        <p:xfrm>
          <a:off x="6080862" y="4603498"/>
          <a:ext cx="2594936" cy="7416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50188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1544748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IP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Next-hop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</a:tbl>
          </a:graphicData>
        </a:graphic>
      </p:graphicFrame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75F857C1-3652-FB46-A27C-5ABF71F9D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652702"/>
              </p:ext>
            </p:extLst>
          </p:nvPr>
        </p:nvGraphicFramePr>
        <p:xfrm>
          <a:off x="6096213" y="3336869"/>
          <a:ext cx="2594936" cy="7416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15787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1579149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Label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Next-hop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75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Swap 83, R4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</a:tbl>
          </a:graphicData>
        </a:graphic>
      </p:graphicFrame>
      <p:sp>
        <p:nvSpPr>
          <p:cNvPr id="84" name="Rectangle 83">
            <a:extLst>
              <a:ext uri="{FF2B5EF4-FFF2-40B4-BE49-F238E27FC236}">
                <a16:creationId xmlns:a16="http://schemas.microsoft.com/office/drawing/2014/main" id="{1230F43E-3B0F-A643-8E66-FCA949372C6B}"/>
              </a:ext>
            </a:extLst>
          </p:cNvPr>
          <p:cNvSpPr/>
          <p:nvPr/>
        </p:nvSpPr>
        <p:spPr>
          <a:xfrm>
            <a:off x="6016203" y="3952042"/>
            <a:ext cx="2131370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MPLS forwarding table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BA6BBDD-5B11-894B-AA87-1AFE0B62BEC5}"/>
              </a:ext>
            </a:extLst>
          </p:cNvPr>
          <p:cNvSpPr/>
          <p:nvPr/>
        </p:nvSpPr>
        <p:spPr>
          <a:xfrm>
            <a:off x="5983668" y="5238717"/>
            <a:ext cx="2131370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IP forwarding table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39FF9D82-B1E1-5A48-8385-325CA592B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949509"/>
              </p:ext>
            </p:extLst>
          </p:nvPr>
        </p:nvGraphicFramePr>
        <p:xfrm>
          <a:off x="8788213" y="4603498"/>
          <a:ext cx="2594936" cy="7416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88954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1405982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IP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Next-hop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1.1.0.0/8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R5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</a:tbl>
          </a:graphicData>
        </a:graphic>
      </p:graphicFrame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A658F9E6-8C64-2C45-B64D-FEFBCE23A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759547"/>
              </p:ext>
            </p:extLst>
          </p:nvPr>
        </p:nvGraphicFramePr>
        <p:xfrm>
          <a:off x="8803564" y="3336869"/>
          <a:ext cx="2594936" cy="7416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88954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1405982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Label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Next-hop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83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Pop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</a:tbl>
          </a:graphicData>
        </a:graphic>
      </p:graphicFrame>
      <p:sp>
        <p:nvSpPr>
          <p:cNvPr id="88" name="Rectangle 87">
            <a:extLst>
              <a:ext uri="{FF2B5EF4-FFF2-40B4-BE49-F238E27FC236}">
                <a16:creationId xmlns:a16="http://schemas.microsoft.com/office/drawing/2014/main" id="{CE8E48B0-9F0B-3043-B55B-603C0315AEF0}"/>
              </a:ext>
            </a:extLst>
          </p:cNvPr>
          <p:cNvSpPr/>
          <p:nvPr/>
        </p:nvSpPr>
        <p:spPr>
          <a:xfrm>
            <a:off x="8723554" y="3952042"/>
            <a:ext cx="2131370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MPLS forwarding table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8526DC6-415A-CE47-B8AA-BA6EB59ECD32}"/>
              </a:ext>
            </a:extLst>
          </p:cNvPr>
          <p:cNvSpPr/>
          <p:nvPr/>
        </p:nvSpPr>
        <p:spPr>
          <a:xfrm>
            <a:off x="8691019" y="5238717"/>
            <a:ext cx="2131370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IP forwarding table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80E8E5D-92C5-9347-BBCD-EC7EEF9EC2DB}"/>
              </a:ext>
            </a:extLst>
          </p:cNvPr>
          <p:cNvGrpSpPr/>
          <p:nvPr/>
        </p:nvGrpSpPr>
        <p:grpSpPr>
          <a:xfrm>
            <a:off x="2264312" y="1464675"/>
            <a:ext cx="1828800" cy="410648"/>
            <a:chOff x="6515100" y="1214068"/>
            <a:chExt cx="3006044" cy="90152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8B57401-FC1A-3F4D-8189-541F2C2676D5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venir Book" panose="02000503020000020003" pitchFamily="2" charset="0"/>
                </a:rPr>
                <a:t>99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7B3BEF5-B40B-4845-B1F4-1CE8878BE8F1}"/>
                </a:ext>
              </a:extLst>
            </p:cNvPr>
            <p:cNvSpPr/>
            <p:nvPr/>
          </p:nvSpPr>
          <p:spPr>
            <a:xfrm>
              <a:off x="7860222" y="1214068"/>
              <a:ext cx="1660922" cy="9015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72A929E-C807-C848-B2DE-FB43FC3ACADA}"/>
              </a:ext>
            </a:extLst>
          </p:cNvPr>
          <p:cNvGrpSpPr/>
          <p:nvPr/>
        </p:nvGrpSpPr>
        <p:grpSpPr>
          <a:xfrm>
            <a:off x="5015421" y="1469920"/>
            <a:ext cx="1828800" cy="410648"/>
            <a:chOff x="6515100" y="1214068"/>
            <a:chExt cx="3006044" cy="90152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F0EF97A-E2F7-734A-9DE6-5CD2064C4956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venir Book" panose="02000503020000020003" pitchFamily="2" charset="0"/>
                </a:rPr>
                <a:t>75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87C67D5-CEA1-2543-94AE-4A5CFA22B824}"/>
                </a:ext>
              </a:extLst>
            </p:cNvPr>
            <p:cNvSpPr/>
            <p:nvPr/>
          </p:nvSpPr>
          <p:spPr>
            <a:xfrm>
              <a:off x="7860222" y="1214068"/>
              <a:ext cx="1660922" cy="9015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1B14FB3-A55F-6F40-8F46-CD3725CCCA24}"/>
              </a:ext>
            </a:extLst>
          </p:cNvPr>
          <p:cNvGrpSpPr/>
          <p:nvPr/>
        </p:nvGrpSpPr>
        <p:grpSpPr>
          <a:xfrm>
            <a:off x="7749082" y="1462074"/>
            <a:ext cx="1828800" cy="410648"/>
            <a:chOff x="6515100" y="1214068"/>
            <a:chExt cx="3006044" cy="90152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CC649F2-943F-4842-9534-A167A26E4C22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venir Book" panose="02000503020000020003" pitchFamily="2" charset="0"/>
                </a:rPr>
                <a:t>83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A45FFCF-D361-9A46-9D49-CC8BAC80A81A}"/>
                </a:ext>
              </a:extLst>
            </p:cNvPr>
            <p:cNvSpPr/>
            <p:nvPr/>
          </p:nvSpPr>
          <p:spPr>
            <a:xfrm>
              <a:off x="7860222" y="1214068"/>
              <a:ext cx="1660922" cy="9015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534480FE-FF30-6942-82B3-41CF2465B387}"/>
              </a:ext>
            </a:extLst>
          </p:cNvPr>
          <p:cNvSpPr/>
          <p:nvPr/>
        </p:nvSpPr>
        <p:spPr>
          <a:xfrm>
            <a:off x="10732357" y="1456164"/>
            <a:ext cx="1010462" cy="4106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1.1.1.1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11D53DE-6192-0C48-A75D-DE850B9273CC}"/>
              </a:ext>
            </a:extLst>
          </p:cNvPr>
          <p:cNvSpPr/>
          <p:nvPr/>
        </p:nvSpPr>
        <p:spPr>
          <a:xfrm>
            <a:off x="137436" y="1458513"/>
            <a:ext cx="1010462" cy="4106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1.1.1.1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A680232-9F5D-1B4A-AEE7-81AD0610E6D9}"/>
              </a:ext>
            </a:extLst>
          </p:cNvPr>
          <p:cNvCxnSpPr>
            <a:cxnSpLocks/>
          </p:cNvCxnSpPr>
          <p:nvPr/>
        </p:nvCxnSpPr>
        <p:spPr>
          <a:xfrm flipH="1">
            <a:off x="1809598" y="2615199"/>
            <a:ext cx="8304428" cy="9063"/>
          </a:xfrm>
          <a:prstGeom prst="line">
            <a:avLst/>
          </a:prstGeom>
          <a:ln w="254000" cap="rnd">
            <a:solidFill>
              <a:schemeClr val="accent6">
                <a:lumMod val="60000"/>
                <a:lumOff val="40000"/>
              </a:schemeClr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FE2AF65-A684-544D-9863-F751BAEDC044}"/>
              </a:ext>
            </a:extLst>
          </p:cNvPr>
          <p:cNvSpPr/>
          <p:nvPr/>
        </p:nvSpPr>
        <p:spPr>
          <a:xfrm>
            <a:off x="1475317" y="2388833"/>
            <a:ext cx="3815056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MPLS Label Switched Path (LSP)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6C29A98-57C1-8C4D-B091-4A18E8ADF362}"/>
              </a:ext>
            </a:extLst>
          </p:cNvPr>
          <p:cNvSpPr/>
          <p:nvPr/>
        </p:nvSpPr>
        <p:spPr>
          <a:xfrm>
            <a:off x="2264590" y="1168704"/>
            <a:ext cx="818338" cy="410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MPLS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9F5E8E-F3D8-3549-B564-EDEB8E6F160B}"/>
              </a:ext>
            </a:extLst>
          </p:cNvPr>
          <p:cNvSpPr/>
          <p:nvPr/>
        </p:nvSpPr>
        <p:spPr>
          <a:xfrm>
            <a:off x="3082928" y="1168704"/>
            <a:ext cx="1010462" cy="410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ED8160D-08F4-F542-BCB8-D655CF630388}"/>
              </a:ext>
            </a:extLst>
          </p:cNvPr>
          <p:cNvSpPr/>
          <p:nvPr/>
        </p:nvSpPr>
        <p:spPr>
          <a:xfrm>
            <a:off x="5041798" y="1184158"/>
            <a:ext cx="818338" cy="410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MPLS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5EEC0B2-B556-1A47-9600-8DB53D00620C}"/>
              </a:ext>
            </a:extLst>
          </p:cNvPr>
          <p:cNvSpPr/>
          <p:nvPr/>
        </p:nvSpPr>
        <p:spPr>
          <a:xfrm>
            <a:off x="5860136" y="1184158"/>
            <a:ext cx="1010462" cy="410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CC9643E-71A6-7C4B-8058-243CE25E448E}"/>
              </a:ext>
            </a:extLst>
          </p:cNvPr>
          <p:cNvSpPr/>
          <p:nvPr/>
        </p:nvSpPr>
        <p:spPr>
          <a:xfrm>
            <a:off x="7759572" y="1176740"/>
            <a:ext cx="818338" cy="410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MPLS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753968C-2B51-994F-959E-C73F5B06BA0C}"/>
              </a:ext>
            </a:extLst>
          </p:cNvPr>
          <p:cNvSpPr/>
          <p:nvPr/>
        </p:nvSpPr>
        <p:spPr>
          <a:xfrm>
            <a:off x="8577910" y="1176740"/>
            <a:ext cx="1010462" cy="410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657E065-DED2-C244-A5D5-5BEF3383949C}"/>
              </a:ext>
            </a:extLst>
          </p:cNvPr>
          <p:cNvSpPr/>
          <p:nvPr/>
        </p:nvSpPr>
        <p:spPr>
          <a:xfrm>
            <a:off x="10747304" y="1163606"/>
            <a:ext cx="1010462" cy="410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F94C111-62C7-C74B-ABA2-DBBB677295B8}"/>
              </a:ext>
            </a:extLst>
          </p:cNvPr>
          <p:cNvSpPr/>
          <p:nvPr/>
        </p:nvSpPr>
        <p:spPr>
          <a:xfrm>
            <a:off x="132191" y="1174736"/>
            <a:ext cx="1010462" cy="410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1565499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due to shortest-path forwarding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9EC06F3-B843-7642-BB3D-22F5CC0CB886}"/>
              </a:ext>
            </a:extLst>
          </p:cNvPr>
          <p:cNvCxnSpPr>
            <a:cxnSpLocks/>
          </p:cNvCxnSpPr>
          <p:nvPr/>
        </p:nvCxnSpPr>
        <p:spPr>
          <a:xfrm>
            <a:off x="1534332" y="2293749"/>
            <a:ext cx="1751309" cy="1270861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56EA057-9F0A-2743-B05D-8ADEBEF251E7}"/>
              </a:ext>
            </a:extLst>
          </p:cNvPr>
          <p:cNvCxnSpPr>
            <a:cxnSpLocks/>
          </p:cNvCxnSpPr>
          <p:nvPr/>
        </p:nvCxnSpPr>
        <p:spPr>
          <a:xfrm flipV="1">
            <a:off x="1534332" y="3564610"/>
            <a:ext cx="1751309" cy="1208868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B6A2C44-E463-9B4F-B408-5E7DACBE13F1}"/>
              </a:ext>
            </a:extLst>
          </p:cNvPr>
          <p:cNvCxnSpPr>
            <a:cxnSpLocks/>
          </p:cNvCxnSpPr>
          <p:nvPr/>
        </p:nvCxnSpPr>
        <p:spPr>
          <a:xfrm flipV="1">
            <a:off x="3306300" y="2262754"/>
            <a:ext cx="2689728" cy="1300479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55741EB-DC21-C247-A155-356B7C4E9F79}"/>
              </a:ext>
            </a:extLst>
          </p:cNvPr>
          <p:cNvCxnSpPr>
            <a:cxnSpLocks/>
          </p:cNvCxnSpPr>
          <p:nvPr/>
        </p:nvCxnSpPr>
        <p:spPr>
          <a:xfrm>
            <a:off x="3306300" y="3572515"/>
            <a:ext cx="1627321" cy="1198636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26A3056-E127-7D4B-B4BB-66572893C22C}"/>
              </a:ext>
            </a:extLst>
          </p:cNvPr>
          <p:cNvCxnSpPr>
            <a:cxnSpLocks/>
          </p:cNvCxnSpPr>
          <p:nvPr/>
        </p:nvCxnSpPr>
        <p:spPr>
          <a:xfrm flipH="1" flipV="1">
            <a:off x="4954280" y="4780433"/>
            <a:ext cx="2124819" cy="11926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33AF609-EE91-CD4D-84F8-62C9FBD52FAA}"/>
              </a:ext>
            </a:extLst>
          </p:cNvPr>
          <p:cNvCxnSpPr>
            <a:cxnSpLocks/>
          </p:cNvCxnSpPr>
          <p:nvPr/>
        </p:nvCxnSpPr>
        <p:spPr>
          <a:xfrm flipV="1">
            <a:off x="7079099" y="3555866"/>
            <a:ext cx="1516246" cy="1215285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99782D6-3285-5049-A9BC-9D48BA629501}"/>
              </a:ext>
            </a:extLst>
          </p:cNvPr>
          <p:cNvCxnSpPr>
            <a:cxnSpLocks/>
          </p:cNvCxnSpPr>
          <p:nvPr/>
        </p:nvCxnSpPr>
        <p:spPr>
          <a:xfrm>
            <a:off x="6024573" y="2340308"/>
            <a:ext cx="2581105" cy="1231731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43A20D9-50EE-9349-89A8-F1F904BF74B5}"/>
              </a:ext>
            </a:extLst>
          </p:cNvPr>
          <p:cNvCxnSpPr>
            <a:cxnSpLocks/>
          </p:cNvCxnSpPr>
          <p:nvPr/>
        </p:nvCxnSpPr>
        <p:spPr>
          <a:xfrm flipH="1">
            <a:off x="8595345" y="2331026"/>
            <a:ext cx="1904623" cy="1278817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A5F4B38-1BED-8A43-A6A1-2A0558156CA0}"/>
              </a:ext>
            </a:extLst>
          </p:cNvPr>
          <p:cNvCxnSpPr>
            <a:cxnSpLocks/>
          </p:cNvCxnSpPr>
          <p:nvPr/>
        </p:nvCxnSpPr>
        <p:spPr>
          <a:xfrm flipH="1" flipV="1">
            <a:off x="8634223" y="3609843"/>
            <a:ext cx="1995525" cy="1260252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FCC34D8C-09DA-8446-A578-4587078C5A57}"/>
              </a:ext>
            </a:extLst>
          </p:cNvPr>
          <p:cNvSpPr/>
          <p:nvPr/>
        </p:nvSpPr>
        <p:spPr>
          <a:xfrm>
            <a:off x="966051" y="1754834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09E90E3-86F7-B642-A9A9-80AD3749DCB2}"/>
              </a:ext>
            </a:extLst>
          </p:cNvPr>
          <p:cNvSpPr/>
          <p:nvPr/>
        </p:nvSpPr>
        <p:spPr>
          <a:xfrm>
            <a:off x="2769931" y="2970255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54D5AC8-966F-654C-B7C4-6606305D1FEF}"/>
              </a:ext>
            </a:extLst>
          </p:cNvPr>
          <p:cNvSpPr/>
          <p:nvPr/>
        </p:nvSpPr>
        <p:spPr>
          <a:xfrm>
            <a:off x="5469991" y="1753457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R5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41F834C-D910-3B42-87EA-636B4E927F34}"/>
              </a:ext>
            </a:extLst>
          </p:cNvPr>
          <p:cNvSpPr/>
          <p:nvPr/>
        </p:nvSpPr>
        <p:spPr>
          <a:xfrm>
            <a:off x="4397252" y="4185676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R4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16AE691-90AA-AF46-A94E-3A10DB4ECCF5}"/>
              </a:ext>
            </a:extLst>
          </p:cNvPr>
          <p:cNvSpPr/>
          <p:nvPr/>
        </p:nvSpPr>
        <p:spPr>
          <a:xfrm>
            <a:off x="966051" y="4185677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D2831F7-7788-9041-AD95-3A47E149BD85}"/>
              </a:ext>
            </a:extLst>
          </p:cNvPr>
          <p:cNvSpPr/>
          <p:nvPr/>
        </p:nvSpPr>
        <p:spPr>
          <a:xfrm>
            <a:off x="6542730" y="4185675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R6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F5446B3-04CA-FF48-9D1D-23A562774F6C}"/>
              </a:ext>
            </a:extLst>
          </p:cNvPr>
          <p:cNvSpPr/>
          <p:nvPr/>
        </p:nvSpPr>
        <p:spPr>
          <a:xfrm>
            <a:off x="8058976" y="2970255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R7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AAA956B-510E-2E4E-9FBE-1ADDAC0477CF}"/>
              </a:ext>
            </a:extLst>
          </p:cNvPr>
          <p:cNvSpPr/>
          <p:nvPr/>
        </p:nvSpPr>
        <p:spPr>
          <a:xfrm>
            <a:off x="9973931" y="1803939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R8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E3F8CFF-B8AA-0849-B5F9-7F72348EAF42}"/>
              </a:ext>
            </a:extLst>
          </p:cNvPr>
          <p:cNvSpPr/>
          <p:nvPr/>
        </p:nvSpPr>
        <p:spPr>
          <a:xfrm>
            <a:off x="9973931" y="4234782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6354F7-56C3-8B48-8198-FC953E452B55}"/>
              </a:ext>
            </a:extLst>
          </p:cNvPr>
          <p:cNvCxnSpPr>
            <a:cxnSpLocks/>
          </p:cNvCxnSpPr>
          <p:nvPr/>
        </p:nvCxnSpPr>
        <p:spPr>
          <a:xfrm>
            <a:off x="1938047" y="2356454"/>
            <a:ext cx="1191695" cy="862657"/>
          </a:xfrm>
          <a:prstGeom prst="line">
            <a:avLst/>
          </a:prstGeom>
          <a:ln w="190500" cap="rnd">
            <a:solidFill>
              <a:srgbClr val="FF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333FFA5-ADB2-A54A-8D00-827D1DD851A6}"/>
              </a:ext>
            </a:extLst>
          </p:cNvPr>
          <p:cNvCxnSpPr>
            <a:cxnSpLocks/>
          </p:cNvCxnSpPr>
          <p:nvPr/>
        </p:nvCxnSpPr>
        <p:spPr>
          <a:xfrm flipH="1">
            <a:off x="3579198" y="2253472"/>
            <a:ext cx="2062115" cy="972911"/>
          </a:xfrm>
          <a:prstGeom prst="line">
            <a:avLst/>
          </a:prstGeom>
          <a:ln w="190500" cap="rnd">
            <a:solidFill>
              <a:srgbClr val="FF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1B7C86-F923-8544-A3C6-FB22833693FB}"/>
              </a:ext>
            </a:extLst>
          </p:cNvPr>
          <p:cNvCxnSpPr>
            <a:cxnSpLocks/>
          </p:cNvCxnSpPr>
          <p:nvPr/>
        </p:nvCxnSpPr>
        <p:spPr>
          <a:xfrm>
            <a:off x="6343622" y="2273503"/>
            <a:ext cx="2090947" cy="1028631"/>
          </a:xfrm>
          <a:prstGeom prst="line">
            <a:avLst/>
          </a:prstGeom>
          <a:ln w="190500" cap="rnd">
            <a:solidFill>
              <a:srgbClr val="FF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AA51824-25E8-EC46-934C-AACE07223DC9}"/>
              </a:ext>
            </a:extLst>
          </p:cNvPr>
          <p:cNvCxnSpPr>
            <a:cxnSpLocks/>
          </p:cNvCxnSpPr>
          <p:nvPr/>
        </p:nvCxnSpPr>
        <p:spPr>
          <a:xfrm flipH="1">
            <a:off x="8792442" y="2356454"/>
            <a:ext cx="1352598" cy="937068"/>
          </a:xfrm>
          <a:prstGeom prst="line">
            <a:avLst/>
          </a:prstGeom>
          <a:ln w="190500" cap="rnd">
            <a:solidFill>
              <a:srgbClr val="FFA6A6"/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2F298A2-BCE4-834C-BD55-3C3F08096529}"/>
              </a:ext>
            </a:extLst>
          </p:cNvPr>
          <p:cNvCxnSpPr>
            <a:cxnSpLocks/>
          </p:cNvCxnSpPr>
          <p:nvPr/>
        </p:nvCxnSpPr>
        <p:spPr>
          <a:xfrm flipH="1" flipV="1">
            <a:off x="3129742" y="3219111"/>
            <a:ext cx="428798" cy="7272"/>
          </a:xfrm>
          <a:prstGeom prst="line">
            <a:avLst/>
          </a:prstGeom>
          <a:ln w="190500" cap="rnd">
            <a:solidFill>
              <a:srgbClr val="FF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9606622-EFEB-6943-B507-4F1D7E862AC1}"/>
              </a:ext>
            </a:extLst>
          </p:cNvPr>
          <p:cNvCxnSpPr>
            <a:cxnSpLocks/>
          </p:cNvCxnSpPr>
          <p:nvPr/>
        </p:nvCxnSpPr>
        <p:spPr>
          <a:xfrm flipH="1" flipV="1">
            <a:off x="5641260" y="2255384"/>
            <a:ext cx="689690" cy="7370"/>
          </a:xfrm>
          <a:prstGeom prst="line">
            <a:avLst/>
          </a:prstGeom>
          <a:ln w="190500" cap="rnd">
            <a:solidFill>
              <a:srgbClr val="FF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57A5740-CC75-6646-A482-29D412C67A1D}"/>
              </a:ext>
            </a:extLst>
          </p:cNvPr>
          <p:cNvCxnSpPr>
            <a:cxnSpLocks/>
          </p:cNvCxnSpPr>
          <p:nvPr/>
        </p:nvCxnSpPr>
        <p:spPr>
          <a:xfrm flipH="1">
            <a:off x="8442025" y="3310285"/>
            <a:ext cx="350417" cy="0"/>
          </a:xfrm>
          <a:prstGeom prst="line">
            <a:avLst/>
          </a:prstGeom>
          <a:ln w="190500" cap="rnd">
            <a:solidFill>
              <a:srgbClr val="FF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D66EC34-DB70-5E42-8934-1095CD14EC74}"/>
              </a:ext>
            </a:extLst>
          </p:cNvPr>
          <p:cNvCxnSpPr>
            <a:cxnSpLocks/>
          </p:cNvCxnSpPr>
          <p:nvPr/>
        </p:nvCxnSpPr>
        <p:spPr>
          <a:xfrm flipV="1">
            <a:off x="1768641" y="3695700"/>
            <a:ext cx="1648735" cy="1113556"/>
          </a:xfrm>
          <a:prstGeom prst="line">
            <a:avLst/>
          </a:prstGeom>
          <a:ln w="190500" cap="rnd">
            <a:solidFill>
              <a:srgbClr val="FF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9599CE8-A46B-D443-B1B3-E0A131CEAA73}"/>
              </a:ext>
            </a:extLst>
          </p:cNvPr>
          <p:cNvCxnSpPr>
            <a:cxnSpLocks/>
          </p:cNvCxnSpPr>
          <p:nvPr/>
        </p:nvCxnSpPr>
        <p:spPr>
          <a:xfrm flipV="1">
            <a:off x="3425825" y="2591109"/>
            <a:ext cx="2324539" cy="1104591"/>
          </a:xfrm>
          <a:prstGeom prst="line">
            <a:avLst/>
          </a:prstGeom>
          <a:ln w="190500" cap="rnd">
            <a:solidFill>
              <a:srgbClr val="FF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9C2B7B2-56CD-DB4C-8078-AEE75E2C512B}"/>
              </a:ext>
            </a:extLst>
          </p:cNvPr>
          <p:cNvCxnSpPr>
            <a:cxnSpLocks/>
          </p:cNvCxnSpPr>
          <p:nvPr/>
        </p:nvCxnSpPr>
        <p:spPr>
          <a:xfrm flipH="1" flipV="1">
            <a:off x="6115110" y="2600476"/>
            <a:ext cx="2511365" cy="1196824"/>
          </a:xfrm>
          <a:prstGeom prst="line">
            <a:avLst/>
          </a:prstGeom>
          <a:ln w="190500" cap="rnd">
            <a:solidFill>
              <a:srgbClr val="FF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465417-11F9-344C-8AAF-0C4BEAF601BF}"/>
              </a:ext>
            </a:extLst>
          </p:cNvPr>
          <p:cNvCxnSpPr>
            <a:cxnSpLocks/>
          </p:cNvCxnSpPr>
          <p:nvPr/>
        </p:nvCxnSpPr>
        <p:spPr>
          <a:xfrm flipH="1" flipV="1">
            <a:off x="8623300" y="3794125"/>
            <a:ext cx="1530176" cy="984502"/>
          </a:xfrm>
          <a:prstGeom prst="line">
            <a:avLst/>
          </a:prstGeom>
          <a:ln w="190500" cap="rnd">
            <a:solidFill>
              <a:srgbClr val="FFA6A6"/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8561C0A-4BF3-0140-9EE7-E126467771D8}"/>
              </a:ext>
            </a:extLst>
          </p:cNvPr>
          <p:cNvCxnSpPr>
            <a:cxnSpLocks/>
          </p:cNvCxnSpPr>
          <p:nvPr/>
        </p:nvCxnSpPr>
        <p:spPr>
          <a:xfrm flipH="1" flipV="1">
            <a:off x="5751948" y="2591108"/>
            <a:ext cx="353577" cy="6042"/>
          </a:xfrm>
          <a:prstGeom prst="line">
            <a:avLst/>
          </a:prstGeom>
          <a:ln w="190500" cap="rnd">
            <a:solidFill>
              <a:srgbClr val="FF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A2B24890-BCBF-144F-ACA1-1FA193172667}"/>
              </a:ext>
            </a:extLst>
          </p:cNvPr>
          <p:cNvSpPr/>
          <p:nvPr/>
        </p:nvSpPr>
        <p:spPr>
          <a:xfrm>
            <a:off x="2229033" y="2214331"/>
            <a:ext cx="1199463" cy="480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Avenir Book" panose="02000503020000020003" pitchFamily="2" charset="0"/>
              </a:rPr>
              <a:t>8 Gbps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323E12C-1267-E048-B641-D674726A5BEC}"/>
              </a:ext>
            </a:extLst>
          </p:cNvPr>
          <p:cNvSpPr/>
          <p:nvPr/>
        </p:nvSpPr>
        <p:spPr>
          <a:xfrm>
            <a:off x="2211380" y="4413970"/>
            <a:ext cx="1199463" cy="480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Avenir Book" panose="02000503020000020003" pitchFamily="2" charset="0"/>
              </a:rPr>
              <a:t>8 Gbps</a:t>
            </a:r>
          </a:p>
        </p:txBody>
      </p:sp>
      <p:sp>
        <p:nvSpPr>
          <p:cNvPr id="51" name="Lightning Bolt 50">
            <a:extLst>
              <a:ext uri="{FF2B5EF4-FFF2-40B4-BE49-F238E27FC236}">
                <a16:creationId xmlns:a16="http://schemas.microsoft.com/office/drawing/2014/main" id="{2F602D9A-BF86-374B-ABA1-71FE1B79D874}"/>
              </a:ext>
            </a:extLst>
          </p:cNvPr>
          <p:cNvSpPr/>
          <p:nvPr/>
        </p:nvSpPr>
        <p:spPr>
          <a:xfrm flipH="1">
            <a:off x="6941659" y="2287637"/>
            <a:ext cx="837125" cy="1218987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Lightning Bolt 89">
            <a:extLst>
              <a:ext uri="{FF2B5EF4-FFF2-40B4-BE49-F238E27FC236}">
                <a16:creationId xmlns:a16="http://schemas.microsoft.com/office/drawing/2014/main" id="{6F81B3DA-483E-A640-BF0B-6B8AB1706AA0}"/>
              </a:ext>
            </a:extLst>
          </p:cNvPr>
          <p:cNvSpPr/>
          <p:nvPr/>
        </p:nvSpPr>
        <p:spPr>
          <a:xfrm>
            <a:off x="4241599" y="2236158"/>
            <a:ext cx="837125" cy="1218987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2B7D048-C457-E04B-B029-6CE90C05D7B4}"/>
              </a:ext>
            </a:extLst>
          </p:cNvPr>
          <p:cNvSpPr/>
          <p:nvPr/>
        </p:nvSpPr>
        <p:spPr>
          <a:xfrm>
            <a:off x="3641867" y="1773106"/>
            <a:ext cx="1436857" cy="480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Avenir Book" panose="02000503020000020003" pitchFamily="2" charset="0"/>
              </a:rPr>
              <a:t>Congestion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E63C5C-9D5D-5141-AACD-C9EFEB35B371}"/>
              </a:ext>
            </a:extLst>
          </p:cNvPr>
          <p:cNvSpPr/>
          <p:nvPr/>
        </p:nvSpPr>
        <p:spPr>
          <a:xfrm>
            <a:off x="6941659" y="1769907"/>
            <a:ext cx="1436857" cy="480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Avenir Book" panose="02000503020000020003" pitchFamily="2" charset="0"/>
              </a:rPr>
              <a:t>Congestion</a:t>
            </a:r>
          </a:p>
        </p:txBody>
      </p:sp>
    </p:spTree>
    <p:extLst>
      <p:ext uri="{BB962C8B-B14F-4D97-AF65-F5344CB8AC3E}">
        <p14:creationId xmlns:p14="http://schemas.microsoft.com/office/powerpoint/2010/main" val="1457685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Penultimate Hop Popping (PHP)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2651F1-E4AA-354D-BB33-5E440AD42839}"/>
              </a:ext>
            </a:extLst>
          </p:cNvPr>
          <p:cNvSpPr/>
          <p:nvPr/>
        </p:nvSpPr>
        <p:spPr>
          <a:xfrm>
            <a:off x="1182327" y="1824401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D0598B-CD45-0B4B-8CD9-3C87DC8676C5}"/>
              </a:ext>
            </a:extLst>
          </p:cNvPr>
          <p:cNvCxnSpPr>
            <a:cxnSpLocks/>
          </p:cNvCxnSpPr>
          <p:nvPr/>
        </p:nvCxnSpPr>
        <p:spPr>
          <a:xfrm flipH="1">
            <a:off x="498517" y="2829527"/>
            <a:ext cx="795159" cy="507342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EFC719-BF41-094B-A2AA-685FFF57776B}"/>
              </a:ext>
            </a:extLst>
          </p:cNvPr>
          <p:cNvCxnSpPr>
            <a:cxnSpLocks/>
          </p:cNvCxnSpPr>
          <p:nvPr/>
        </p:nvCxnSpPr>
        <p:spPr>
          <a:xfrm flipH="1" flipV="1">
            <a:off x="2052218" y="2829529"/>
            <a:ext cx="886658" cy="50734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28FB7CD0-9BF7-BD45-A4AA-C060E092758B}"/>
              </a:ext>
            </a:extLst>
          </p:cNvPr>
          <p:cNvSpPr/>
          <p:nvPr/>
        </p:nvSpPr>
        <p:spPr>
          <a:xfrm>
            <a:off x="4031405" y="1824401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E72D8D-AE9E-8D46-A262-C2C8A03A0642}"/>
              </a:ext>
            </a:extLst>
          </p:cNvPr>
          <p:cNvCxnSpPr>
            <a:cxnSpLocks/>
          </p:cNvCxnSpPr>
          <p:nvPr/>
        </p:nvCxnSpPr>
        <p:spPr>
          <a:xfrm flipH="1">
            <a:off x="3347595" y="2829527"/>
            <a:ext cx="795159" cy="507342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2CB315-F5B2-E542-A18A-68DED7809C79}"/>
              </a:ext>
            </a:extLst>
          </p:cNvPr>
          <p:cNvCxnSpPr>
            <a:cxnSpLocks/>
          </p:cNvCxnSpPr>
          <p:nvPr/>
        </p:nvCxnSpPr>
        <p:spPr>
          <a:xfrm flipH="1" flipV="1">
            <a:off x="4901296" y="2829529"/>
            <a:ext cx="886658" cy="50734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9DF6DCF2-E2B6-014B-ABD8-A405C32AB7D0}"/>
              </a:ext>
            </a:extLst>
          </p:cNvPr>
          <p:cNvSpPr/>
          <p:nvPr/>
        </p:nvSpPr>
        <p:spPr>
          <a:xfrm>
            <a:off x="6844221" y="1824401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03CAB2-33B6-054B-9EAE-F71FFA28E367}"/>
              </a:ext>
            </a:extLst>
          </p:cNvPr>
          <p:cNvCxnSpPr>
            <a:cxnSpLocks/>
          </p:cNvCxnSpPr>
          <p:nvPr/>
        </p:nvCxnSpPr>
        <p:spPr>
          <a:xfrm flipH="1">
            <a:off x="6160411" y="2829527"/>
            <a:ext cx="795159" cy="507342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AFC1EE-499C-894A-99BE-E345EFF52957}"/>
              </a:ext>
            </a:extLst>
          </p:cNvPr>
          <p:cNvCxnSpPr>
            <a:cxnSpLocks/>
          </p:cNvCxnSpPr>
          <p:nvPr/>
        </p:nvCxnSpPr>
        <p:spPr>
          <a:xfrm flipH="1" flipV="1">
            <a:off x="7714112" y="2829529"/>
            <a:ext cx="886658" cy="50734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A5900687-DB25-5344-8163-48A34FB68CD0}"/>
              </a:ext>
            </a:extLst>
          </p:cNvPr>
          <p:cNvSpPr/>
          <p:nvPr/>
        </p:nvSpPr>
        <p:spPr>
          <a:xfrm>
            <a:off x="9577882" y="1824401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R4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9DA684-BD5C-9C40-9DBB-54809BED7037}"/>
              </a:ext>
            </a:extLst>
          </p:cNvPr>
          <p:cNvCxnSpPr>
            <a:cxnSpLocks/>
          </p:cNvCxnSpPr>
          <p:nvPr/>
        </p:nvCxnSpPr>
        <p:spPr>
          <a:xfrm flipH="1">
            <a:off x="8894072" y="2829527"/>
            <a:ext cx="795159" cy="507342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83DFF94-E752-BA42-A5E5-5E067E77DA5D}"/>
              </a:ext>
            </a:extLst>
          </p:cNvPr>
          <p:cNvCxnSpPr>
            <a:cxnSpLocks/>
          </p:cNvCxnSpPr>
          <p:nvPr/>
        </p:nvCxnSpPr>
        <p:spPr>
          <a:xfrm flipH="1" flipV="1">
            <a:off x="10447773" y="2829529"/>
            <a:ext cx="886658" cy="50734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2EA18F06-D475-B549-AF60-7E7949039C44}"/>
              </a:ext>
            </a:extLst>
          </p:cNvPr>
          <p:cNvGraphicFramePr>
            <a:graphicFrameLocks noGrp="1"/>
          </p:cNvGraphicFramePr>
          <p:nvPr/>
        </p:nvGraphicFramePr>
        <p:xfrm>
          <a:off x="421228" y="4603498"/>
          <a:ext cx="2594936" cy="7416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88954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1405982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IP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Next-hop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1.1.0.0/8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Push 99, R2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70E2CB71-3C97-C447-B9CA-AA85DA40B62B}"/>
              </a:ext>
            </a:extLst>
          </p:cNvPr>
          <p:cNvGraphicFramePr>
            <a:graphicFrameLocks noGrp="1"/>
          </p:cNvGraphicFramePr>
          <p:nvPr/>
        </p:nvGraphicFramePr>
        <p:xfrm>
          <a:off x="436579" y="3336869"/>
          <a:ext cx="2594936" cy="7416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88954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1405982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Label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Next-hop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618082A0-A9DD-CF4F-98E5-C900E7C11AC4}"/>
              </a:ext>
            </a:extLst>
          </p:cNvPr>
          <p:cNvSpPr/>
          <p:nvPr/>
        </p:nvSpPr>
        <p:spPr>
          <a:xfrm>
            <a:off x="356569" y="3952042"/>
            <a:ext cx="2131370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MPLS forwarding table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513978-FA6F-0F47-A229-E425498FB8BB}"/>
              </a:ext>
            </a:extLst>
          </p:cNvPr>
          <p:cNvSpPr/>
          <p:nvPr/>
        </p:nvSpPr>
        <p:spPr>
          <a:xfrm>
            <a:off x="324034" y="5238717"/>
            <a:ext cx="2131370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IP forwarding table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A692983-800C-EE44-91E2-3AD633C87B2A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>
            <a:off x="2255066" y="2360771"/>
            <a:ext cx="1776339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36FFD55-B246-1648-A3C8-25652DCB0288}"/>
              </a:ext>
            </a:extLst>
          </p:cNvPr>
          <p:cNvCxnSpPr>
            <a:cxnSpLocks/>
            <a:stCxn id="34" idx="2"/>
            <a:endCxn id="30" idx="6"/>
          </p:cNvCxnSpPr>
          <p:nvPr/>
        </p:nvCxnSpPr>
        <p:spPr>
          <a:xfrm flipH="1">
            <a:off x="5104144" y="2360771"/>
            <a:ext cx="1740077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2AD24EF-DA71-4F4A-A4C6-6DABF117CC6B}"/>
              </a:ext>
            </a:extLst>
          </p:cNvPr>
          <p:cNvCxnSpPr>
            <a:cxnSpLocks/>
            <a:stCxn id="50" idx="2"/>
            <a:endCxn id="34" idx="6"/>
          </p:cNvCxnSpPr>
          <p:nvPr/>
        </p:nvCxnSpPr>
        <p:spPr>
          <a:xfrm flipH="1">
            <a:off x="7916960" y="2360771"/>
            <a:ext cx="1660922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E17E962-AD77-404A-A37C-88FF92D09FA0}"/>
              </a:ext>
            </a:extLst>
          </p:cNvPr>
          <p:cNvCxnSpPr>
            <a:cxnSpLocks/>
          </p:cNvCxnSpPr>
          <p:nvPr/>
        </p:nvCxnSpPr>
        <p:spPr>
          <a:xfrm flipH="1">
            <a:off x="10650621" y="2360770"/>
            <a:ext cx="683810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B6AD035-47D6-8C46-AC40-9BB0CB890D0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07212" y="2360771"/>
            <a:ext cx="475115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93C021E2-B256-134B-B03B-8A5F087C7A37}"/>
              </a:ext>
            </a:extLst>
          </p:cNvPr>
          <p:cNvSpPr/>
          <p:nvPr/>
        </p:nvSpPr>
        <p:spPr>
          <a:xfrm>
            <a:off x="3196315" y="3953025"/>
            <a:ext cx="2131370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MPLS forwarding table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ECACD2A-E495-7849-8451-80ED32ACA4F6}"/>
              </a:ext>
            </a:extLst>
          </p:cNvPr>
          <p:cNvSpPr/>
          <p:nvPr/>
        </p:nvSpPr>
        <p:spPr>
          <a:xfrm>
            <a:off x="3163780" y="5239700"/>
            <a:ext cx="2131370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IP forwarding table</a:t>
            </a:r>
          </a:p>
        </p:txBody>
      </p:sp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D9E91D58-ECED-4449-8657-D6F9DBD68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374346"/>
              </p:ext>
            </p:extLst>
          </p:nvPr>
        </p:nvGraphicFramePr>
        <p:xfrm>
          <a:off x="6080862" y="4603498"/>
          <a:ext cx="2594936" cy="7416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56538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1538398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IP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Next-hop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</a:tbl>
          </a:graphicData>
        </a:graphic>
      </p:graphicFrame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75F857C1-3652-FB46-A27C-5ABF71F9D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050569"/>
              </p:ext>
            </p:extLst>
          </p:nvPr>
        </p:nvGraphicFramePr>
        <p:xfrm>
          <a:off x="6096213" y="3311111"/>
          <a:ext cx="2594936" cy="7416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28487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1566449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Label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Next-hop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75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Avenir Book" panose="02000503020000020003" pitchFamily="2" charset="0"/>
                        </a:rPr>
                        <a:t>Pop, R4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</a:tbl>
          </a:graphicData>
        </a:graphic>
      </p:graphicFrame>
      <p:sp>
        <p:nvSpPr>
          <p:cNvPr id="84" name="Rectangle 83">
            <a:extLst>
              <a:ext uri="{FF2B5EF4-FFF2-40B4-BE49-F238E27FC236}">
                <a16:creationId xmlns:a16="http://schemas.microsoft.com/office/drawing/2014/main" id="{1230F43E-3B0F-A643-8E66-FCA949372C6B}"/>
              </a:ext>
            </a:extLst>
          </p:cNvPr>
          <p:cNvSpPr/>
          <p:nvPr/>
        </p:nvSpPr>
        <p:spPr>
          <a:xfrm>
            <a:off x="6016203" y="3952042"/>
            <a:ext cx="2131370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MPLS forwarding table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BA6BBDD-5B11-894B-AA87-1AFE0B62BEC5}"/>
              </a:ext>
            </a:extLst>
          </p:cNvPr>
          <p:cNvSpPr/>
          <p:nvPr/>
        </p:nvSpPr>
        <p:spPr>
          <a:xfrm>
            <a:off x="5983668" y="5238717"/>
            <a:ext cx="2131370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IP forwarding table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39FF9D82-B1E1-5A48-8385-325CA592B9F4}"/>
              </a:ext>
            </a:extLst>
          </p:cNvPr>
          <p:cNvGraphicFramePr>
            <a:graphicFrameLocks noGrp="1"/>
          </p:cNvGraphicFramePr>
          <p:nvPr/>
        </p:nvGraphicFramePr>
        <p:xfrm>
          <a:off x="8788213" y="4603498"/>
          <a:ext cx="2594936" cy="7416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88954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1405982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IP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Next-hop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1.1.0.0/8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R5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</a:tbl>
          </a:graphicData>
        </a:graphic>
      </p:graphicFrame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A658F9E6-8C64-2C45-B64D-FEFBCE23A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377291"/>
              </p:ext>
            </p:extLst>
          </p:nvPr>
        </p:nvGraphicFramePr>
        <p:xfrm>
          <a:off x="8803564" y="3336869"/>
          <a:ext cx="2594936" cy="7416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88954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1405982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Label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Next-hop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 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 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</a:tbl>
          </a:graphicData>
        </a:graphic>
      </p:graphicFrame>
      <p:sp>
        <p:nvSpPr>
          <p:cNvPr id="88" name="Rectangle 87">
            <a:extLst>
              <a:ext uri="{FF2B5EF4-FFF2-40B4-BE49-F238E27FC236}">
                <a16:creationId xmlns:a16="http://schemas.microsoft.com/office/drawing/2014/main" id="{CE8E48B0-9F0B-3043-B55B-603C0315AEF0}"/>
              </a:ext>
            </a:extLst>
          </p:cNvPr>
          <p:cNvSpPr/>
          <p:nvPr/>
        </p:nvSpPr>
        <p:spPr>
          <a:xfrm>
            <a:off x="8723554" y="3952042"/>
            <a:ext cx="2131370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MPLS forwarding table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8526DC6-415A-CE47-B8AA-BA6EB59ECD32}"/>
              </a:ext>
            </a:extLst>
          </p:cNvPr>
          <p:cNvSpPr/>
          <p:nvPr/>
        </p:nvSpPr>
        <p:spPr>
          <a:xfrm>
            <a:off x="8691019" y="5238717"/>
            <a:ext cx="2131370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IP forwarding table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80E8E5D-92C5-9347-BBCD-EC7EEF9EC2DB}"/>
              </a:ext>
            </a:extLst>
          </p:cNvPr>
          <p:cNvGrpSpPr/>
          <p:nvPr/>
        </p:nvGrpSpPr>
        <p:grpSpPr>
          <a:xfrm>
            <a:off x="2264312" y="1464675"/>
            <a:ext cx="1828800" cy="410648"/>
            <a:chOff x="6515100" y="1214068"/>
            <a:chExt cx="3006044" cy="90152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8B57401-FC1A-3F4D-8189-541F2C2676D5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venir Book" panose="02000503020000020003" pitchFamily="2" charset="0"/>
                </a:rPr>
                <a:t>99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7B3BEF5-B40B-4845-B1F4-1CE8878BE8F1}"/>
                </a:ext>
              </a:extLst>
            </p:cNvPr>
            <p:cNvSpPr/>
            <p:nvPr/>
          </p:nvSpPr>
          <p:spPr>
            <a:xfrm>
              <a:off x="7860222" y="1214068"/>
              <a:ext cx="1660922" cy="9015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72A929E-C807-C848-B2DE-FB43FC3ACADA}"/>
              </a:ext>
            </a:extLst>
          </p:cNvPr>
          <p:cNvGrpSpPr/>
          <p:nvPr/>
        </p:nvGrpSpPr>
        <p:grpSpPr>
          <a:xfrm>
            <a:off x="5015421" y="1469920"/>
            <a:ext cx="1828800" cy="410648"/>
            <a:chOff x="6515100" y="1214068"/>
            <a:chExt cx="3006044" cy="90152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F0EF97A-E2F7-734A-9DE6-5CD2064C4956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venir Book" panose="02000503020000020003" pitchFamily="2" charset="0"/>
                </a:rPr>
                <a:t>75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87C67D5-CEA1-2543-94AE-4A5CFA22B824}"/>
                </a:ext>
              </a:extLst>
            </p:cNvPr>
            <p:cNvSpPr/>
            <p:nvPr/>
          </p:nvSpPr>
          <p:spPr>
            <a:xfrm>
              <a:off x="7860222" y="1214068"/>
              <a:ext cx="1660922" cy="9015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CA45FFCF-D361-9A46-9D49-CC8BAC80A81A}"/>
              </a:ext>
            </a:extLst>
          </p:cNvPr>
          <p:cNvSpPr/>
          <p:nvPr/>
        </p:nvSpPr>
        <p:spPr>
          <a:xfrm>
            <a:off x="8567420" y="1462074"/>
            <a:ext cx="1010462" cy="4106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1.1.1.1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34480FE-FF30-6942-82B3-41CF2465B387}"/>
              </a:ext>
            </a:extLst>
          </p:cNvPr>
          <p:cNvSpPr/>
          <p:nvPr/>
        </p:nvSpPr>
        <p:spPr>
          <a:xfrm>
            <a:off x="10732357" y="1456164"/>
            <a:ext cx="1010462" cy="4106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1.1.1.1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11D53DE-6192-0C48-A75D-DE850B9273CC}"/>
              </a:ext>
            </a:extLst>
          </p:cNvPr>
          <p:cNvSpPr/>
          <p:nvPr/>
        </p:nvSpPr>
        <p:spPr>
          <a:xfrm>
            <a:off x="137436" y="1458513"/>
            <a:ext cx="1010462" cy="4106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1.1.1.1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A680232-9F5D-1B4A-AEE7-81AD0610E6D9}"/>
              </a:ext>
            </a:extLst>
          </p:cNvPr>
          <p:cNvCxnSpPr>
            <a:cxnSpLocks/>
          </p:cNvCxnSpPr>
          <p:nvPr/>
        </p:nvCxnSpPr>
        <p:spPr>
          <a:xfrm flipH="1">
            <a:off x="1809598" y="2615199"/>
            <a:ext cx="8304428" cy="9063"/>
          </a:xfrm>
          <a:prstGeom prst="line">
            <a:avLst/>
          </a:prstGeom>
          <a:ln w="254000" cap="rnd">
            <a:solidFill>
              <a:schemeClr val="accent6">
                <a:lumMod val="60000"/>
                <a:lumOff val="40000"/>
              </a:schemeClr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FE2AF65-A684-544D-9863-F751BAEDC044}"/>
              </a:ext>
            </a:extLst>
          </p:cNvPr>
          <p:cNvSpPr/>
          <p:nvPr/>
        </p:nvSpPr>
        <p:spPr>
          <a:xfrm>
            <a:off x="1475317" y="2388833"/>
            <a:ext cx="3815056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MPLS Label Switched Path (LSP)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6C29A98-57C1-8C4D-B091-4A18E8ADF362}"/>
              </a:ext>
            </a:extLst>
          </p:cNvPr>
          <p:cNvSpPr/>
          <p:nvPr/>
        </p:nvSpPr>
        <p:spPr>
          <a:xfrm>
            <a:off x="2264590" y="1168704"/>
            <a:ext cx="818338" cy="410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MPLS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C9F5E8E-F3D8-3549-B564-EDEB8E6F160B}"/>
              </a:ext>
            </a:extLst>
          </p:cNvPr>
          <p:cNvSpPr/>
          <p:nvPr/>
        </p:nvSpPr>
        <p:spPr>
          <a:xfrm>
            <a:off x="3082928" y="1168704"/>
            <a:ext cx="1010462" cy="410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ED8160D-08F4-F542-BCB8-D655CF630388}"/>
              </a:ext>
            </a:extLst>
          </p:cNvPr>
          <p:cNvSpPr/>
          <p:nvPr/>
        </p:nvSpPr>
        <p:spPr>
          <a:xfrm>
            <a:off x="5041798" y="1184158"/>
            <a:ext cx="818338" cy="410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MPLS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5EEC0B2-B556-1A47-9600-8DB53D00620C}"/>
              </a:ext>
            </a:extLst>
          </p:cNvPr>
          <p:cNvSpPr/>
          <p:nvPr/>
        </p:nvSpPr>
        <p:spPr>
          <a:xfrm>
            <a:off x="5860136" y="1184158"/>
            <a:ext cx="1010462" cy="410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753968C-2B51-994F-959E-C73F5B06BA0C}"/>
              </a:ext>
            </a:extLst>
          </p:cNvPr>
          <p:cNvSpPr/>
          <p:nvPr/>
        </p:nvSpPr>
        <p:spPr>
          <a:xfrm>
            <a:off x="8577910" y="1176740"/>
            <a:ext cx="1010462" cy="410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657E065-DED2-C244-A5D5-5BEF3383949C}"/>
              </a:ext>
            </a:extLst>
          </p:cNvPr>
          <p:cNvSpPr/>
          <p:nvPr/>
        </p:nvSpPr>
        <p:spPr>
          <a:xfrm>
            <a:off x="10747304" y="1163606"/>
            <a:ext cx="1010462" cy="410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IP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F94C111-62C7-C74B-ABA2-DBBB677295B8}"/>
              </a:ext>
            </a:extLst>
          </p:cNvPr>
          <p:cNvSpPr/>
          <p:nvPr/>
        </p:nvSpPr>
        <p:spPr>
          <a:xfrm>
            <a:off x="132191" y="1174736"/>
            <a:ext cx="1010462" cy="410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IP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EE8CB088-482E-F345-952C-25E32B60C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80471"/>
              </p:ext>
            </p:extLst>
          </p:nvPr>
        </p:nvGraphicFramePr>
        <p:xfrm>
          <a:off x="3260974" y="4604481"/>
          <a:ext cx="2594936" cy="7416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63376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1531560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IP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Next-hop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 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</a:tbl>
          </a:graphicData>
        </a:graphic>
      </p:graphicFrame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0BEEA424-7EDF-CE4C-A884-914DA12BA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009290"/>
              </p:ext>
            </p:extLst>
          </p:nvPr>
        </p:nvGraphicFramePr>
        <p:xfrm>
          <a:off x="3276325" y="3337852"/>
          <a:ext cx="2594936" cy="7416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35325">
                  <a:extLst>
                    <a:ext uri="{9D8B030D-6E8A-4147-A177-3AD203B41FA5}">
                      <a16:colId xmlns:a16="http://schemas.microsoft.com/office/drawing/2014/main" val="2534851461"/>
                    </a:ext>
                  </a:extLst>
                </a:gridCol>
                <a:gridCol w="1559611">
                  <a:extLst>
                    <a:ext uri="{9D8B030D-6E8A-4147-A177-3AD203B41FA5}">
                      <a16:colId xmlns:a16="http://schemas.microsoft.com/office/drawing/2014/main" val="2470597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Label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venir Book" panose="02000503020000020003" pitchFamily="2" charset="0"/>
                        </a:rPr>
                        <a:t>Next-hop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7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99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Swap 75, R3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73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6925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MPLS Label Stacking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E08ED83-CF8D-1A4C-AF6C-B7A7D4C6FA61}"/>
              </a:ext>
            </a:extLst>
          </p:cNvPr>
          <p:cNvGrpSpPr/>
          <p:nvPr/>
        </p:nvGrpSpPr>
        <p:grpSpPr>
          <a:xfrm>
            <a:off x="925358" y="3197691"/>
            <a:ext cx="10279039" cy="1116017"/>
            <a:chOff x="925358" y="4061291"/>
            <a:chExt cx="10279039" cy="11160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798482C-226E-F84C-BA6A-CD95174C8342}"/>
                </a:ext>
              </a:extLst>
            </p:cNvPr>
            <p:cNvSpPr/>
            <p:nvPr/>
          </p:nvSpPr>
          <p:spPr>
            <a:xfrm>
              <a:off x="925358" y="4061292"/>
              <a:ext cx="2322263" cy="11160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Ethernet 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Header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96EB5E-CC4F-9949-9F92-892C86047255}"/>
                </a:ext>
              </a:extLst>
            </p:cNvPr>
            <p:cNvSpPr/>
            <p:nvPr/>
          </p:nvSpPr>
          <p:spPr>
            <a:xfrm>
              <a:off x="3247621" y="4061291"/>
              <a:ext cx="1878171" cy="111601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MPLS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Header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95C365-2467-BE4A-A8AC-AA3B0BFC0DC1}"/>
                </a:ext>
              </a:extLst>
            </p:cNvPr>
            <p:cNvSpPr/>
            <p:nvPr/>
          </p:nvSpPr>
          <p:spPr>
            <a:xfrm>
              <a:off x="8882134" y="4061291"/>
              <a:ext cx="2322263" cy="11160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IP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Packet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199517-149A-6643-9915-AEAB9642AE2E}"/>
                </a:ext>
              </a:extLst>
            </p:cNvPr>
            <p:cNvSpPr/>
            <p:nvPr/>
          </p:nvSpPr>
          <p:spPr>
            <a:xfrm>
              <a:off x="5125792" y="4061291"/>
              <a:ext cx="1878171" cy="111601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MPLS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Header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3CC608-F885-3949-8B97-4A77D5E7C081}"/>
                </a:ext>
              </a:extLst>
            </p:cNvPr>
            <p:cNvSpPr/>
            <p:nvPr/>
          </p:nvSpPr>
          <p:spPr>
            <a:xfrm>
              <a:off x="7003963" y="4061291"/>
              <a:ext cx="1878171" cy="111601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MPLS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Header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022730-F240-F447-90E3-7EB5B85A0EC4}"/>
              </a:ext>
            </a:extLst>
          </p:cNvPr>
          <p:cNvCxnSpPr>
            <a:cxnSpLocks/>
          </p:cNvCxnSpPr>
          <p:nvPr/>
        </p:nvCxnSpPr>
        <p:spPr>
          <a:xfrm>
            <a:off x="7003963" y="2336974"/>
            <a:ext cx="0" cy="860717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6D9B84-3262-BF47-866F-64609ED0FA11}"/>
              </a:ext>
            </a:extLst>
          </p:cNvPr>
          <p:cNvCxnSpPr>
            <a:cxnSpLocks/>
          </p:cNvCxnSpPr>
          <p:nvPr/>
        </p:nvCxnSpPr>
        <p:spPr>
          <a:xfrm>
            <a:off x="5117496" y="2336974"/>
            <a:ext cx="0" cy="860717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4C3502-CD51-BE4C-B504-305649D4E5DF}"/>
              </a:ext>
            </a:extLst>
          </p:cNvPr>
          <p:cNvCxnSpPr>
            <a:cxnSpLocks/>
          </p:cNvCxnSpPr>
          <p:nvPr/>
        </p:nvCxnSpPr>
        <p:spPr>
          <a:xfrm>
            <a:off x="3247621" y="1435279"/>
            <a:ext cx="0" cy="1762412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61BF071-6FEA-9640-B629-625E2306FB01}"/>
              </a:ext>
            </a:extLst>
          </p:cNvPr>
          <p:cNvSpPr/>
          <p:nvPr/>
        </p:nvSpPr>
        <p:spPr>
          <a:xfrm>
            <a:off x="3247621" y="2420172"/>
            <a:ext cx="1869875" cy="739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Top label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(= outer-most label)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D375E2-7A73-BC4A-991B-9024AB8892CB}"/>
              </a:ext>
            </a:extLst>
          </p:cNvPr>
          <p:cNvSpPr/>
          <p:nvPr/>
        </p:nvSpPr>
        <p:spPr>
          <a:xfrm>
            <a:off x="7020555" y="2420172"/>
            <a:ext cx="1869875" cy="739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Bottom label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(= inner-most label)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9849C3-DEE2-9B44-A228-12E8298AAE77}"/>
              </a:ext>
            </a:extLst>
          </p:cNvPr>
          <p:cNvCxnSpPr>
            <a:cxnSpLocks/>
          </p:cNvCxnSpPr>
          <p:nvPr/>
        </p:nvCxnSpPr>
        <p:spPr>
          <a:xfrm flipH="1">
            <a:off x="3247622" y="1871835"/>
            <a:ext cx="5634512" cy="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0F41AB4-F509-F243-AB4C-000E52D33E29}"/>
              </a:ext>
            </a:extLst>
          </p:cNvPr>
          <p:cNvSpPr/>
          <p:nvPr/>
        </p:nvSpPr>
        <p:spPr>
          <a:xfrm>
            <a:off x="3247622" y="1426973"/>
            <a:ext cx="5634512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MPLS label stack of depth 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9C8AF10-A237-1548-AFFB-B9C0C14C7D90}"/>
              </a:ext>
            </a:extLst>
          </p:cNvPr>
          <p:cNvCxnSpPr>
            <a:cxnSpLocks/>
          </p:cNvCxnSpPr>
          <p:nvPr/>
        </p:nvCxnSpPr>
        <p:spPr>
          <a:xfrm>
            <a:off x="8882134" y="1435279"/>
            <a:ext cx="0" cy="1762412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1FAED67-EA52-F746-BE22-AAA0BDD5992F}"/>
              </a:ext>
            </a:extLst>
          </p:cNvPr>
          <p:cNvGrpSpPr/>
          <p:nvPr/>
        </p:nvGrpSpPr>
        <p:grpSpPr>
          <a:xfrm>
            <a:off x="925358" y="4313707"/>
            <a:ext cx="10279039" cy="1116017"/>
            <a:chOff x="925358" y="4061291"/>
            <a:chExt cx="10279039" cy="111601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AAA39BB-7813-8245-8E51-DE21F846501D}"/>
                </a:ext>
              </a:extLst>
            </p:cNvPr>
            <p:cNvSpPr/>
            <p:nvPr/>
          </p:nvSpPr>
          <p:spPr>
            <a:xfrm>
              <a:off x="925358" y="4061292"/>
              <a:ext cx="2322263" cy="1116016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Avenir Book" panose="02000503020000020003" pitchFamily="2" charset="0"/>
                </a:rPr>
                <a:t>Dest</a:t>
              </a:r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 Ethernet Address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a8:66:7f:3a:2b:1a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3F2D41B-3E41-504E-A94A-4A015E6AF108}"/>
                </a:ext>
              </a:extLst>
            </p:cNvPr>
            <p:cNvSpPr/>
            <p:nvPr/>
          </p:nvSpPr>
          <p:spPr>
            <a:xfrm>
              <a:off x="3247621" y="4061291"/>
              <a:ext cx="1878171" cy="1116016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MPLS label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99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A91D84D-B993-AC48-9D33-3298231B7FDE}"/>
                </a:ext>
              </a:extLst>
            </p:cNvPr>
            <p:cNvSpPr/>
            <p:nvPr/>
          </p:nvSpPr>
          <p:spPr>
            <a:xfrm>
              <a:off x="8882134" y="4061291"/>
              <a:ext cx="2322263" cy="1116016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Avenir Book" panose="02000503020000020003" pitchFamily="2" charset="0"/>
                </a:rPr>
                <a:t>Dest</a:t>
              </a:r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 IP Address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9EE7794-8187-6141-94BC-D1070D0B9823}"/>
                </a:ext>
              </a:extLst>
            </p:cNvPr>
            <p:cNvSpPr/>
            <p:nvPr/>
          </p:nvSpPr>
          <p:spPr>
            <a:xfrm>
              <a:off x="5125792" y="4061291"/>
              <a:ext cx="1878171" cy="1116016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MPLS label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103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6FDEA52-E9EB-B54B-BE4C-71F1FE92C2CE}"/>
                </a:ext>
              </a:extLst>
            </p:cNvPr>
            <p:cNvSpPr/>
            <p:nvPr/>
          </p:nvSpPr>
          <p:spPr>
            <a:xfrm>
              <a:off x="7003963" y="4061291"/>
              <a:ext cx="1878171" cy="1116016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MPLS label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75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8064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Complex services using simple building blocks</a:t>
            </a:r>
            <a:br>
              <a:rPr lang="en-US" sz="2200" dirty="0"/>
            </a:br>
            <a:r>
              <a:rPr lang="en-US" dirty="0"/>
              <a:t>Traffic Engineering (TE)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4FFB498-2453-494A-9EA5-CEEC3FCAC685}"/>
              </a:ext>
            </a:extLst>
          </p:cNvPr>
          <p:cNvCxnSpPr>
            <a:cxnSpLocks/>
          </p:cNvCxnSpPr>
          <p:nvPr/>
        </p:nvCxnSpPr>
        <p:spPr>
          <a:xfrm>
            <a:off x="1743373" y="2179224"/>
            <a:ext cx="1751309" cy="1270861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8AF4D9F-E282-9F42-8097-78F484B126AC}"/>
              </a:ext>
            </a:extLst>
          </p:cNvPr>
          <p:cNvCxnSpPr>
            <a:cxnSpLocks/>
          </p:cNvCxnSpPr>
          <p:nvPr/>
        </p:nvCxnSpPr>
        <p:spPr>
          <a:xfrm flipV="1">
            <a:off x="1743373" y="3450085"/>
            <a:ext cx="1751309" cy="1208868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38B6CB2-E027-BD4D-B129-3ED077F05B1A}"/>
              </a:ext>
            </a:extLst>
          </p:cNvPr>
          <p:cNvCxnSpPr>
            <a:cxnSpLocks/>
          </p:cNvCxnSpPr>
          <p:nvPr/>
        </p:nvCxnSpPr>
        <p:spPr>
          <a:xfrm flipV="1">
            <a:off x="3515341" y="2148229"/>
            <a:ext cx="2689728" cy="1300479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F944ED-5C84-E14C-AF65-3A99D753B47B}"/>
              </a:ext>
            </a:extLst>
          </p:cNvPr>
          <p:cNvCxnSpPr>
            <a:cxnSpLocks/>
          </p:cNvCxnSpPr>
          <p:nvPr/>
        </p:nvCxnSpPr>
        <p:spPr>
          <a:xfrm>
            <a:off x="3515341" y="3457990"/>
            <a:ext cx="1627321" cy="1198636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0B4FA0-E3BB-9F4E-8392-8559710E4E19}"/>
              </a:ext>
            </a:extLst>
          </p:cNvPr>
          <p:cNvCxnSpPr>
            <a:cxnSpLocks/>
          </p:cNvCxnSpPr>
          <p:nvPr/>
        </p:nvCxnSpPr>
        <p:spPr>
          <a:xfrm flipH="1" flipV="1">
            <a:off x="5163321" y="4665908"/>
            <a:ext cx="2124819" cy="11926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79D9B51-7298-164B-BAE4-34294C911820}"/>
              </a:ext>
            </a:extLst>
          </p:cNvPr>
          <p:cNvCxnSpPr>
            <a:cxnSpLocks/>
          </p:cNvCxnSpPr>
          <p:nvPr/>
        </p:nvCxnSpPr>
        <p:spPr>
          <a:xfrm flipV="1">
            <a:off x="7288140" y="3441341"/>
            <a:ext cx="1516246" cy="1215285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37CF594-BC18-D24B-86E9-08A30E0D098A}"/>
              </a:ext>
            </a:extLst>
          </p:cNvPr>
          <p:cNvCxnSpPr>
            <a:cxnSpLocks/>
          </p:cNvCxnSpPr>
          <p:nvPr/>
        </p:nvCxnSpPr>
        <p:spPr>
          <a:xfrm>
            <a:off x="6233614" y="2225783"/>
            <a:ext cx="2581105" cy="1231731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7180E2E-5071-114D-9729-B4FFE14FDF5A}"/>
              </a:ext>
            </a:extLst>
          </p:cNvPr>
          <p:cNvCxnSpPr>
            <a:cxnSpLocks/>
            <a:stCxn id="48" idx="2"/>
            <a:endCxn id="47" idx="6"/>
          </p:cNvCxnSpPr>
          <p:nvPr/>
        </p:nvCxnSpPr>
        <p:spPr>
          <a:xfrm flipH="1">
            <a:off x="9340756" y="3392100"/>
            <a:ext cx="842216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3340522-CA25-DB40-81EB-6114493CF2CF}"/>
              </a:ext>
            </a:extLst>
          </p:cNvPr>
          <p:cNvSpPr/>
          <p:nvPr/>
        </p:nvSpPr>
        <p:spPr>
          <a:xfrm>
            <a:off x="1175092" y="1640309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F5E9F1E-D2D2-6C44-8B9A-63CBD7F388D3}"/>
              </a:ext>
            </a:extLst>
          </p:cNvPr>
          <p:cNvSpPr/>
          <p:nvPr/>
        </p:nvSpPr>
        <p:spPr>
          <a:xfrm>
            <a:off x="2978972" y="2855730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7BBBE1-AB31-E943-B964-2AF395EE1B10}"/>
              </a:ext>
            </a:extLst>
          </p:cNvPr>
          <p:cNvSpPr/>
          <p:nvPr/>
        </p:nvSpPr>
        <p:spPr>
          <a:xfrm>
            <a:off x="5679032" y="1638932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R5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6BD8F0-F74B-4341-A862-86BE36D9B8A1}"/>
              </a:ext>
            </a:extLst>
          </p:cNvPr>
          <p:cNvSpPr/>
          <p:nvPr/>
        </p:nvSpPr>
        <p:spPr>
          <a:xfrm>
            <a:off x="4606293" y="4071151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R4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F011F27-4A5A-C44A-B1A2-69EA19BB1D27}"/>
              </a:ext>
            </a:extLst>
          </p:cNvPr>
          <p:cNvSpPr/>
          <p:nvPr/>
        </p:nvSpPr>
        <p:spPr>
          <a:xfrm>
            <a:off x="1175092" y="4071152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B4B8AFB-25DE-E643-A42A-0C6AF3A0A5CA}"/>
              </a:ext>
            </a:extLst>
          </p:cNvPr>
          <p:cNvSpPr/>
          <p:nvPr/>
        </p:nvSpPr>
        <p:spPr>
          <a:xfrm>
            <a:off x="6751771" y="4071150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R6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8DAEFEF-4903-484D-9FAC-D0A1DD523ED2}"/>
              </a:ext>
            </a:extLst>
          </p:cNvPr>
          <p:cNvSpPr/>
          <p:nvPr/>
        </p:nvSpPr>
        <p:spPr>
          <a:xfrm>
            <a:off x="8268017" y="2855730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R7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8945B3F-CAA3-AB4E-82D9-0BD2BBECF62B}"/>
              </a:ext>
            </a:extLst>
          </p:cNvPr>
          <p:cNvSpPr/>
          <p:nvPr/>
        </p:nvSpPr>
        <p:spPr>
          <a:xfrm>
            <a:off x="10182972" y="2855730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R8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7E4FAAB-66AC-E343-BB99-431B9BDB2F0F}"/>
              </a:ext>
            </a:extLst>
          </p:cNvPr>
          <p:cNvCxnSpPr>
            <a:cxnSpLocks/>
          </p:cNvCxnSpPr>
          <p:nvPr/>
        </p:nvCxnSpPr>
        <p:spPr>
          <a:xfrm>
            <a:off x="2147088" y="2241929"/>
            <a:ext cx="1191695" cy="862657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D63359D-DC46-1945-B211-EC7368A75880}"/>
              </a:ext>
            </a:extLst>
          </p:cNvPr>
          <p:cNvCxnSpPr>
            <a:cxnSpLocks/>
          </p:cNvCxnSpPr>
          <p:nvPr/>
        </p:nvCxnSpPr>
        <p:spPr>
          <a:xfrm flipH="1">
            <a:off x="3788239" y="2138947"/>
            <a:ext cx="2062115" cy="972911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3965D8D-6F75-3142-A9B5-85DB944BE9EA}"/>
              </a:ext>
            </a:extLst>
          </p:cNvPr>
          <p:cNvCxnSpPr>
            <a:cxnSpLocks/>
          </p:cNvCxnSpPr>
          <p:nvPr/>
        </p:nvCxnSpPr>
        <p:spPr>
          <a:xfrm>
            <a:off x="6552663" y="2158978"/>
            <a:ext cx="2090947" cy="1028631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6792F53-2252-FC48-BAF9-AA111FBC003A}"/>
              </a:ext>
            </a:extLst>
          </p:cNvPr>
          <p:cNvCxnSpPr>
            <a:cxnSpLocks/>
          </p:cNvCxnSpPr>
          <p:nvPr/>
        </p:nvCxnSpPr>
        <p:spPr>
          <a:xfrm flipH="1">
            <a:off x="8674625" y="3190784"/>
            <a:ext cx="1748734" cy="12867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9D1D491-8A02-6A4F-B68D-5925C49C2211}"/>
              </a:ext>
            </a:extLst>
          </p:cNvPr>
          <p:cNvCxnSpPr>
            <a:cxnSpLocks/>
          </p:cNvCxnSpPr>
          <p:nvPr/>
        </p:nvCxnSpPr>
        <p:spPr>
          <a:xfrm flipH="1" flipV="1">
            <a:off x="3338783" y="3104586"/>
            <a:ext cx="428798" cy="7272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51E8134-9FD4-2C47-BF6B-AECFC4F65FA4}"/>
              </a:ext>
            </a:extLst>
          </p:cNvPr>
          <p:cNvCxnSpPr>
            <a:cxnSpLocks/>
          </p:cNvCxnSpPr>
          <p:nvPr/>
        </p:nvCxnSpPr>
        <p:spPr>
          <a:xfrm flipH="1" flipV="1">
            <a:off x="5850301" y="2140859"/>
            <a:ext cx="689690" cy="7370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5F8604B-5115-DC4E-94C3-BAD9136EC630}"/>
              </a:ext>
            </a:extLst>
          </p:cNvPr>
          <p:cNvCxnSpPr>
            <a:cxnSpLocks/>
          </p:cNvCxnSpPr>
          <p:nvPr/>
        </p:nvCxnSpPr>
        <p:spPr>
          <a:xfrm flipV="1">
            <a:off x="1977682" y="3680641"/>
            <a:ext cx="1501465" cy="1014090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CD800B5-B34A-F840-8042-E0F5F6D62921}"/>
              </a:ext>
            </a:extLst>
          </p:cNvPr>
          <p:cNvCxnSpPr>
            <a:cxnSpLocks/>
          </p:cNvCxnSpPr>
          <p:nvPr/>
        </p:nvCxnSpPr>
        <p:spPr>
          <a:xfrm>
            <a:off x="3490070" y="3677722"/>
            <a:ext cx="1541517" cy="1177963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A9A186E-A222-FC4F-8239-98422BDA821D}"/>
              </a:ext>
            </a:extLst>
          </p:cNvPr>
          <p:cNvCxnSpPr>
            <a:cxnSpLocks/>
          </p:cNvCxnSpPr>
          <p:nvPr/>
        </p:nvCxnSpPr>
        <p:spPr>
          <a:xfrm flipH="1">
            <a:off x="7406154" y="3623233"/>
            <a:ext cx="1491094" cy="1241079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AC9037D-D762-4C45-9E12-969624DA1B3E}"/>
              </a:ext>
            </a:extLst>
          </p:cNvPr>
          <p:cNvCxnSpPr>
            <a:cxnSpLocks/>
          </p:cNvCxnSpPr>
          <p:nvPr/>
        </p:nvCxnSpPr>
        <p:spPr>
          <a:xfrm flipH="1">
            <a:off x="5054092" y="4864312"/>
            <a:ext cx="2352061" cy="0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6C8A6D9-21E5-8043-8786-3D5D1DD26BA0}"/>
              </a:ext>
            </a:extLst>
          </p:cNvPr>
          <p:cNvCxnSpPr>
            <a:cxnSpLocks/>
          </p:cNvCxnSpPr>
          <p:nvPr/>
        </p:nvCxnSpPr>
        <p:spPr>
          <a:xfrm flipH="1">
            <a:off x="8887497" y="3597813"/>
            <a:ext cx="1546252" cy="11377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C96CF2D-A7E7-D647-A7A5-D89700D2325B}"/>
              </a:ext>
            </a:extLst>
          </p:cNvPr>
          <p:cNvGrpSpPr/>
          <p:nvPr/>
        </p:nvGrpSpPr>
        <p:grpSpPr>
          <a:xfrm>
            <a:off x="2599809" y="1790104"/>
            <a:ext cx="1125678" cy="252766"/>
            <a:chOff x="6515100" y="1214068"/>
            <a:chExt cx="3006044" cy="90152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5D640DA-65CA-7040-B2E2-20DCFA2FEA12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F2D8389-CF68-FD43-9686-621F5F795502}"/>
                </a:ext>
              </a:extLst>
            </p:cNvPr>
            <p:cNvSpPr/>
            <p:nvPr/>
          </p:nvSpPr>
          <p:spPr>
            <a:xfrm>
              <a:off x="7860222" y="1214068"/>
              <a:ext cx="1660922" cy="9015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06F805F-C7F5-5A45-BAE9-51F4207E3BB3}"/>
              </a:ext>
            </a:extLst>
          </p:cNvPr>
          <p:cNvGrpSpPr/>
          <p:nvPr/>
        </p:nvGrpSpPr>
        <p:grpSpPr>
          <a:xfrm>
            <a:off x="3992936" y="1790104"/>
            <a:ext cx="1125678" cy="252766"/>
            <a:chOff x="6515100" y="1214068"/>
            <a:chExt cx="3006044" cy="901521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A9B39F8-A5B9-D746-9367-A21B01AB54A2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101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91F8B1C-D2EC-6847-9DE9-A4990696BD4D}"/>
                </a:ext>
              </a:extLst>
            </p:cNvPr>
            <p:cNvSpPr/>
            <p:nvPr/>
          </p:nvSpPr>
          <p:spPr>
            <a:xfrm>
              <a:off x="7860222" y="1214068"/>
              <a:ext cx="1660922" cy="9015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2D8FAD2-BCC3-9B43-A9B6-2F4FC8C509E7}"/>
              </a:ext>
            </a:extLst>
          </p:cNvPr>
          <p:cNvGrpSpPr/>
          <p:nvPr/>
        </p:nvGrpSpPr>
        <p:grpSpPr>
          <a:xfrm>
            <a:off x="7518291" y="1790104"/>
            <a:ext cx="1125678" cy="252766"/>
            <a:chOff x="6515100" y="1214068"/>
            <a:chExt cx="3006044" cy="901521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56F61F1-24B5-954D-BAE2-FDFF822CCF6A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102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6DEB6CF-19E4-ED4B-83A7-1F791F98B7AD}"/>
                </a:ext>
              </a:extLst>
            </p:cNvPr>
            <p:cNvSpPr/>
            <p:nvPr/>
          </p:nvSpPr>
          <p:spPr>
            <a:xfrm>
              <a:off x="7860222" y="1214068"/>
              <a:ext cx="1660922" cy="9015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DD110D-2220-744B-B5B5-DC3A7287E14F}"/>
              </a:ext>
            </a:extLst>
          </p:cNvPr>
          <p:cNvGrpSpPr/>
          <p:nvPr/>
        </p:nvGrpSpPr>
        <p:grpSpPr>
          <a:xfrm>
            <a:off x="9340756" y="1790104"/>
            <a:ext cx="1125678" cy="252766"/>
            <a:chOff x="6515100" y="1214068"/>
            <a:chExt cx="3006044" cy="90152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8EC7D8C-E3F2-CA4C-BE4E-85BAA79B0DE4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103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EC04801-7E63-1E44-A821-95154EEB6A53}"/>
                </a:ext>
              </a:extLst>
            </p:cNvPr>
            <p:cNvSpPr/>
            <p:nvPr/>
          </p:nvSpPr>
          <p:spPr>
            <a:xfrm>
              <a:off x="7860222" y="1214068"/>
              <a:ext cx="1660922" cy="9015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E772329-6EDC-E847-A090-6A0E0C8AF3D3}"/>
              </a:ext>
            </a:extLst>
          </p:cNvPr>
          <p:cNvCxnSpPr>
            <a:cxnSpLocks/>
          </p:cNvCxnSpPr>
          <p:nvPr/>
        </p:nvCxnSpPr>
        <p:spPr>
          <a:xfrm>
            <a:off x="2638432" y="2042870"/>
            <a:ext cx="1" cy="54694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AF69A4F-69CC-894F-A46E-EC33B6A6661C}"/>
              </a:ext>
            </a:extLst>
          </p:cNvPr>
          <p:cNvCxnSpPr>
            <a:cxnSpLocks/>
          </p:cNvCxnSpPr>
          <p:nvPr/>
        </p:nvCxnSpPr>
        <p:spPr>
          <a:xfrm>
            <a:off x="4022909" y="2058783"/>
            <a:ext cx="0" cy="94803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FDB26FB-1765-4D44-8660-05F5B5272A1E}"/>
              </a:ext>
            </a:extLst>
          </p:cNvPr>
          <p:cNvCxnSpPr>
            <a:cxnSpLocks/>
          </p:cNvCxnSpPr>
          <p:nvPr/>
        </p:nvCxnSpPr>
        <p:spPr>
          <a:xfrm>
            <a:off x="7598136" y="2058783"/>
            <a:ext cx="0" cy="614474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C49B68F-7EB2-574D-BC54-033BCE0D9431}"/>
              </a:ext>
            </a:extLst>
          </p:cNvPr>
          <p:cNvCxnSpPr>
            <a:cxnSpLocks/>
          </p:cNvCxnSpPr>
          <p:nvPr/>
        </p:nvCxnSpPr>
        <p:spPr>
          <a:xfrm>
            <a:off x="9410173" y="2053180"/>
            <a:ext cx="0" cy="1134429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1341723-39F7-DF4F-8162-E6047060E40C}"/>
              </a:ext>
            </a:extLst>
          </p:cNvPr>
          <p:cNvGrpSpPr/>
          <p:nvPr/>
        </p:nvGrpSpPr>
        <p:grpSpPr>
          <a:xfrm>
            <a:off x="2599809" y="5510363"/>
            <a:ext cx="1125678" cy="252766"/>
            <a:chOff x="6515100" y="1214068"/>
            <a:chExt cx="3006044" cy="901521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A418B49-580D-7245-B145-C2EB51892463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200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EF6C0BF-DB1F-D144-B9B3-6AD282B88358}"/>
                </a:ext>
              </a:extLst>
            </p:cNvPr>
            <p:cNvSpPr/>
            <p:nvPr/>
          </p:nvSpPr>
          <p:spPr>
            <a:xfrm>
              <a:off x="7860222" y="1214068"/>
              <a:ext cx="1660922" cy="9015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83663F9-BE05-EA49-ABC8-D373F12C016A}"/>
              </a:ext>
            </a:extLst>
          </p:cNvPr>
          <p:cNvGrpSpPr/>
          <p:nvPr/>
        </p:nvGrpSpPr>
        <p:grpSpPr>
          <a:xfrm>
            <a:off x="3992936" y="5510363"/>
            <a:ext cx="1125678" cy="252766"/>
            <a:chOff x="6515100" y="1214068"/>
            <a:chExt cx="3006044" cy="90152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437259C-3276-5843-B08F-6468B53E6BA8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201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B018793-08FC-A74B-BCBE-279F182BAAD3}"/>
                </a:ext>
              </a:extLst>
            </p:cNvPr>
            <p:cNvSpPr/>
            <p:nvPr/>
          </p:nvSpPr>
          <p:spPr>
            <a:xfrm>
              <a:off x="7860222" y="1214068"/>
              <a:ext cx="1660922" cy="9015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644C174-8656-5D4D-BF60-568C684A5267}"/>
              </a:ext>
            </a:extLst>
          </p:cNvPr>
          <p:cNvGrpSpPr/>
          <p:nvPr/>
        </p:nvGrpSpPr>
        <p:grpSpPr>
          <a:xfrm>
            <a:off x="7518291" y="5510363"/>
            <a:ext cx="1125678" cy="252766"/>
            <a:chOff x="6515100" y="1214068"/>
            <a:chExt cx="3006044" cy="90152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6B78D4F-9221-1D40-956C-D7EE83369112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203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B13D31B-AA93-724A-9DFA-31BDB51B504D}"/>
                </a:ext>
              </a:extLst>
            </p:cNvPr>
            <p:cNvSpPr/>
            <p:nvPr/>
          </p:nvSpPr>
          <p:spPr>
            <a:xfrm>
              <a:off x="7860222" y="1214068"/>
              <a:ext cx="1660922" cy="9015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73FCB75-80DA-124A-A490-6323E91290FF}"/>
              </a:ext>
            </a:extLst>
          </p:cNvPr>
          <p:cNvGrpSpPr/>
          <p:nvPr/>
        </p:nvGrpSpPr>
        <p:grpSpPr>
          <a:xfrm>
            <a:off x="9340756" y="5510363"/>
            <a:ext cx="1125678" cy="252766"/>
            <a:chOff x="6515100" y="1214068"/>
            <a:chExt cx="3006044" cy="901521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B5A3208-A8F3-AF49-A5D8-DF74C5FB642A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204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8E6B915-3278-274C-A962-C8B2F7D1AC79}"/>
                </a:ext>
              </a:extLst>
            </p:cNvPr>
            <p:cNvSpPr/>
            <p:nvPr/>
          </p:nvSpPr>
          <p:spPr>
            <a:xfrm>
              <a:off x="7860222" y="1214068"/>
              <a:ext cx="1660922" cy="9015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5B9ED25-9B68-6149-8933-DB7EE7A401FE}"/>
              </a:ext>
            </a:extLst>
          </p:cNvPr>
          <p:cNvCxnSpPr>
            <a:cxnSpLocks/>
          </p:cNvCxnSpPr>
          <p:nvPr/>
        </p:nvCxnSpPr>
        <p:spPr>
          <a:xfrm flipV="1">
            <a:off x="2638433" y="4247141"/>
            <a:ext cx="0" cy="127000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70B024B-6836-2C48-A36D-7638C239B5FC}"/>
              </a:ext>
            </a:extLst>
          </p:cNvPr>
          <p:cNvCxnSpPr>
            <a:cxnSpLocks/>
          </p:cNvCxnSpPr>
          <p:nvPr/>
        </p:nvCxnSpPr>
        <p:spPr>
          <a:xfrm flipV="1">
            <a:off x="4022909" y="4071150"/>
            <a:ext cx="0" cy="1445991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14223E0-5400-5449-A4EF-6D9D9FAD5778}"/>
              </a:ext>
            </a:extLst>
          </p:cNvPr>
          <p:cNvCxnSpPr>
            <a:cxnSpLocks/>
          </p:cNvCxnSpPr>
          <p:nvPr/>
        </p:nvCxnSpPr>
        <p:spPr>
          <a:xfrm flipV="1">
            <a:off x="8111216" y="4267461"/>
            <a:ext cx="0" cy="124968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1E04EF0-F0B0-4B4A-A032-A000C742FBA8}"/>
              </a:ext>
            </a:extLst>
          </p:cNvPr>
          <p:cNvCxnSpPr>
            <a:cxnSpLocks/>
          </p:cNvCxnSpPr>
          <p:nvPr/>
        </p:nvCxnSpPr>
        <p:spPr>
          <a:xfrm flipV="1">
            <a:off x="9415253" y="3612141"/>
            <a:ext cx="0" cy="190500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2672626-F66A-3042-8DC4-EEC05DDC907E}"/>
              </a:ext>
            </a:extLst>
          </p:cNvPr>
          <p:cNvGrpSpPr/>
          <p:nvPr/>
        </p:nvGrpSpPr>
        <p:grpSpPr>
          <a:xfrm>
            <a:off x="5770645" y="5510363"/>
            <a:ext cx="1125678" cy="252766"/>
            <a:chOff x="6515100" y="1214068"/>
            <a:chExt cx="3006044" cy="90152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0769608-525A-A642-8D93-CDB73399EF34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202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E7BBAAB-5C2F-FB47-ACE2-D7CCB4E7C0C9}"/>
                </a:ext>
              </a:extLst>
            </p:cNvPr>
            <p:cNvSpPr/>
            <p:nvPr/>
          </p:nvSpPr>
          <p:spPr>
            <a:xfrm>
              <a:off x="7860222" y="1214068"/>
              <a:ext cx="1660922" cy="9015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0170163-8FFA-974E-BB93-7027E1370320}"/>
              </a:ext>
            </a:extLst>
          </p:cNvPr>
          <p:cNvCxnSpPr>
            <a:cxnSpLocks/>
          </p:cNvCxnSpPr>
          <p:nvPr/>
        </p:nvCxnSpPr>
        <p:spPr>
          <a:xfrm flipV="1">
            <a:off x="5947136" y="4851661"/>
            <a:ext cx="0" cy="65532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3C853F2-EED4-024E-BA39-498DD8477A13}"/>
              </a:ext>
            </a:extLst>
          </p:cNvPr>
          <p:cNvCxnSpPr>
            <a:cxnSpLocks/>
          </p:cNvCxnSpPr>
          <p:nvPr/>
        </p:nvCxnSpPr>
        <p:spPr>
          <a:xfrm>
            <a:off x="1709779" y="1398896"/>
            <a:ext cx="0" cy="17742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4E163F2-C4F5-D24A-9B6F-349F46C90C08}"/>
              </a:ext>
            </a:extLst>
          </p:cNvPr>
          <p:cNvSpPr/>
          <p:nvPr/>
        </p:nvSpPr>
        <p:spPr>
          <a:xfrm>
            <a:off x="251283" y="1150232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1.1.1.1 → Push 100, R3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C0CA1E4-CF67-0743-924C-16CCBFE7706D}"/>
              </a:ext>
            </a:extLst>
          </p:cNvPr>
          <p:cNvCxnSpPr>
            <a:cxnSpLocks/>
          </p:cNvCxnSpPr>
          <p:nvPr/>
        </p:nvCxnSpPr>
        <p:spPr>
          <a:xfrm>
            <a:off x="3869188" y="1398896"/>
            <a:ext cx="0" cy="1024815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4D06737-DFF7-8944-9799-BC8F71A1DCAC}"/>
              </a:ext>
            </a:extLst>
          </p:cNvPr>
          <p:cNvCxnSpPr>
            <a:cxnSpLocks/>
          </p:cNvCxnSpPr>
          <p:nvPr/>
        </p:nvCxnSpPr>
        <p:spPr>
          <a:xfrm flipH="1">
            <a:off x="3667370" y="2418495"/>
            <a:ext cx="199626" cy="434874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462E6B6-F889-4449-8CD7-541E0DC147C4}"/>
              </a:ext>
            </a:extLst>
          </p:cNvPr>
          <p:cNvSpPr/>
          <p:nvPr/>
        </p:nvSpPr>
        <p:spPr>
          <a:xfrm>
            <a:off x="2619027" y="1150232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100 → Swap 101, R5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6FB31CE-4620-2F41-9050-F8FB5683855B}"/>
              </a:ext>
            </a:extLst>
          </p:cNvPr>
          <p:cNvCxnSpPr>
            <a:cxnSpLocks/>
          </p:cNvCxnSpPr>
          <p:nvPr/>
        </p:nvCxnSpPr>
        <p:spPr>
          <a:xfrm>
            <a:off x="6239451" y="1400315"/>
            <a:ext cx="0" cy="208148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7C79F36-4FDC-7E44-961F-D9EAABBF732A}"/>
              </a:ext>
            </a:extLst>
          </p:cNvPr>
          <p:cNvSpPr/>
          <p:nvPr/>
        </p:nvSpPr>
        <p:spPr>
          <a:xfrm>
            <a:off x="5290030" y="1150232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101 → Swap 102, R7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569C785B-9339-B448-81B1-07D8BE256941}"/>
              </a:ext>
            </a:extLst>
          </p:cNvPr>
          <p:cNvCxnSpPr>
            <a:cxnSpLocks/>
          </p:cNvCxnSpPr>
          <p:nvPr/>
        </p:nvCxnSpPr>
        <p:spPr>
          <a:xfrm>
            <a:off x="8882790" y="1387791"/>
            <a:ext cx="0" cy="1438036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6C0844B-EF85-384A-A4B8-B75AE08568B8}"/>
              </a:ext>
            </a:extLst>
          </p:cNvPr>
          <p:cNvSpPr/>
          <p:nvPr/>
        </p:nvSpPr>
        <p:spPr>
          <a:xfrm>
            <a:off x="7879015" y="1150232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102 → Push 103, R8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9C1C711-ECA3-7740-8383-EF71EF2A0E75}"/>
              </a:ext>
            </a:extLst>
          </p:cNvPr>
          <p:cNvCxnSpPr>
            <a:cxnSpLocks/>
          </p:cNvCxnSpPr>
          <p:nvPr/>
        </p:nvCxnSpPr>
        <p:spPr>
          <a:xfrm>
            <a:off x="10719341" y="1398896"/>
            <a:ext cx="0" cy="1438036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D6D6D7B-7442-8E47-B5FD-C491878ABB01}"/>
              </a:ext>
            </a:extLst>
          </p:cNvPr>
          <p:cNvSpPr/>
          <p:nvPr/>
        </p:nvSpPr>
        <p:spPr>
          <a:xfrm>
            <a:off x="10025796" y="1150232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103 → Pop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95E9992-EA9D-FF42-8834-2077C61CFED3}"/>
              </a:ext>
            </a:extLst>
          </p:cNvPr>
          <p:cNvCxnSpPr>
            <a:cxnSpLocks/>
          </p:cNvCxnSpPr>
          <p:nvPr/>
        </p:nvCxnSpPr>
        <p:spPr>
          <a:xfrm flipV="1">
            <a:off x="1709779" y="5179321"/>
            <a:ext cx="0" cy="90522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FAEF422-E7ED-DF4D-A13C-064FE546A752}"/>
              </a:ext>
            </a:extLst>
          </p:cNvPr>
          <p:cNvCxnSpPr>
            <a:cxnSpLocks/>
          </p:cNvCxnSpPr>
          <p:nvPr/>
        </p:nvCxnSpPr>
        <p:spPr>
          <a:xfrm flipV="1">
            <a:off x="3866996" y="5064531"/>
            <a:ext cx="0" cy="90522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5B64C322-86A0-8E4F-B9F6-02412DE4DAF8}"/>
              </a:ext>
            </a:extLst>
          </p:cNvPr>
          <p:cNvCxnSpPr>
            <a:cxnSpLocks/>
          </p:cNvCxnSpPr>
          <p:nvPr/>
        </p:nvCxnSpPr>
        <p:spPr>
          <a:xfrm flipV="1">
            <a:off x="5287441" y="5151753"/>
            <a:ext cx="0" cy="90522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02FD1D0-F3D6-7149-AFC9-01CAF3BD5657}"/>
              </a:ext>
            </a:extLst>
          </p:cNvPr>
          <p:cNvCxnSpPr>
            <a:cxnSpLocks/>
          </p:cNvCxnSpPr>
          <p:nvPr/>
        </p:nvCxnSpPr>
        <p:spPr>
          <a:xfrm flipV="1">
            <a:off x="7288140" y="5179321"/>
            <a:ext cx="0" cy="90522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B651794-306C-2547-B9BF-089D9F685A76}"/>
              </a:ext>
            </a:extLst>
          </p:cNvPr>
          <p:cNvCxnSpPr>
            <a:cxnSpLocks/>
          </p:cNvCxnSpPr>
          <p:nvPr/>
        </p:nvCxnSpPr>
        <p:spPr>
          <a:xfrm flipV="1">
            <a:off x="8898835" y="3928469"/>
            <a:ext cx="0" cy="2041282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3F18A60-742E-0A4E-81A5-A436796DA013}"/>
              </a:ext>
            </a:extLst>
          </p:cNvPr>
          <p:cNvCxnSpPr>
            <a:cxnSpLocks/>
          </p:cNvCxnSpPr>
          <p:nvPr/>
        </p:nvCxnSpPr>
        <p:spPr>
          <a:xfrm flipV="1">
            <a:off x="10715953" y="3949215"/>
            <a:ext cx="0" cy="2041282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428CC1DA-2D73-F348-84DA-448F6E87F43C}"/>
              </a:ext>
            </a:extLst>
          </p:cNvPr>
          <p:cNvSpPr/>
          <p:nvPr/>
        </p:nvSpPr>
        <p:spPr>
          <a:xfrm>
            <a:off x="179283" y="5930590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1.1.1.1 → Push 200, R3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26F1B86-C26E-704B-A4BA-FA7F0BA72F18}"/>
              </a:ext>
            </a:extLst>
          </p:cNvPr>
          <p:cNvSpPr/>
          <p:nvPr/>
        </p:nvSpPr>
        <p:spPr>
          <a:xfrm>
            <a:off x="2148586" y="5930590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200 → Swap 201, R4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D4DB0EB-03FC-3A4D-8E22-B12C86F25F39}"/>
              </a:ext>
            </a:extLst>
          </p:cNvPr>
          <p:cNvSpPr/>
          <p:nvPr/>
        </p:nvSpPr>
        <p:spPr>
          <a:xfrm>
            <a:off x="4117889" y="5930590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201 → Swap 202, R6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DEAF99F-017F-264F-8651-3DEA7E278373}"/>
              </a:ext>
            </a:extLst>
          </p:cNvPr>
          <p:cNvSpPr/>
          <p:nvPr/>
        </p:nvSpPr>
        <p:spPr>
          <a:xfrm>
            <a:off x="8056495" y="5930590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203 → Push 204, R8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C4A6775-0BE2-3A4B-85A1-11263F6E7F9B}"/>
              </a:ext>
            </a:extLst>
          </p:cNvPr>
          <p:cNvSpPr/>
          <p:nvPr/>
        </p:nvSpPr>
        <p:spPr>
          <a:xfrm>
            <a:off x="10025796" y="5930590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204 → Pop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52F0891-55A0-9A42-B67A-EB1CE92FE674}"/>
              </a:ext>
            </a:extLst>
          </p:cNvPr>
          <p:cNvSpPr/>
          <p:nvPr/>
        </p:nvSpPr>
        <p:spPr>
          <a:xfrm>
            <a:off x="6087192" y="5930590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202 → Swap 203, R7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E6AC12C-222F-9848-B84B-DA1DA99BFD4B}"/>
              </a:ext>
            </a:extLst>
          </p:cNvPr>
          <p:cNvCxnSpPr>
            <a:cxnSpLocks/>
          </p:cNvCxnSpPr>
          <p:nvPr/>
        </p:nvCxnSpPr>
        <p:spPr>
          <a:xfrm flipH="1" flipV="1">
            <a:off x="3553182" y="3942340"/>
            <a:ext cx="313814" cy="1143691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375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Complex services using simple building blocks</a:t>
            </a:r>
            <a:br>
              <a:rPr lang="en-US" sz="2200" dirty="0"/>
            </a:br>
            <a:r>
              <a:rPr lang="en-US" dirty="0"/>
              <a:t>Fast Re-Route (FRR)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QuTech Seminar: Traffic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1602D27-5852-704F-807B-8811CD45D82F}"/>
              </a:ext>
            </a:extLst>
          </p:cNvPr>
          <p:cNvSpPr/>
          <p:nvPr/>
        </p:nvSpPr>
        <p:spPr>
          <a:xfrm>
            <a:off x="1465651" y="3820382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C074D1-0E81-ED41-8B14-9A3905541FFB}"/>
              </a:ext>
            </a:extLst>
          </p:cNvPr>
          <p:cNvSpPr/>
          <p:nvPr/>
        </p:nvSpPr>
        <p:spPr>
          <a:xfrm>
            <a:off x="4167610" y="3820381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88852D-3FE5-0741-A7E5-85106D81FEFE}"/>
              </a:ext>
            </a:extLst>
          </p:cNvPr>
          <p:cNvSpPr/>
          <p:nvPr/>
        </p:nvSpPr>
        <p:spPr>
          <a:xfrm>
            <a:off x="6869569" y="3820381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21E8FB-8676-A747-AF97-D4C461F2D004}"/>
              </a:ext>
            </a:extLst>
          </p:cNvPr>
          <p:cNvSpPr/>
          <p:nvPr/>
        </p:nvSpPr>
        <p:spPr>
          <a:xfrm>
            <a:off x="9571529" y="3820380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6E69A4-1EFE-C543-9974-12676BBB0399}"/>
              </a:ext>
            </a:extLst>
          </p:cNvPr>
          <p:cNvSpPr/>
          <p:nvPr/>
        </p:nvSpPr>
        <p:spPr>
          <a:xfrm>
            <a:off x="4167610" y="1744771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475440-9E4B-3F4A-8805-75AB5E35F9AE}"/>
              </a:ext>
            </a:extLst>
          </p:cNvPr>
          <p:cNvSpPr/>
          <p:nvPr/>
        </p:nvSpPr>
        <p:spPr>
          <a:xfrm>
            <a:off x="6869569" y="1744771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R6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89764D-BA09-5E4F-8406-158A32D8A762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2538390" y="4356751"/>
            <a:ext cx="1629220" cy="1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A729A0-8C99-7847-830A-D26D5DCB1224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5240349" y="4356751"/>
            <a:ext cx="1629220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31F292-FFC3-8C43-BB4E-8E18F2BA91E4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7942308" y="4356750"/>
            <a:ext cx="1629221" cy="1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CAFCDE-F727-7748-B254-E2F5318FFD10}"/>
              </a:ext>
            </a:extLst>
          </p:cNvPr>
          <p:cNvCxnSpPr>
            <a:cxnSpLocks/>
            <a:stCxn id="11" idx="4"/>
            <a:endCxn id="8" idx="0"/>
          </p:cNvCxnSpPr>
          <p:nvPr/>
        </p:nvCxnSpPr>
        <p:spPr>
          <a:xfrm>
            <a:off x="4703980" y="2817510"/>
            <a:ext cx="0" cy="1002871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54F603-F7FA-8241-9D9F-731894296182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5240349" y="2281141"/>
            <a:ext cx="1629220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978DCF-524E-C544-8C8E-1335EB1F0CBD}"/>
              </a:ext>
            </a:extLst>
          </p:cNvPr>
          <p:cNvCxnSpPr>
            <a:cxnSpLocks/>
            <a:stCxn id="12" idx="4"/>
            <a:endCxn id="9" idx="0"/>
          </p:cNvCxnSpPr>
          <p:nvPr/>
        </p:nvCxnSpPr>
        <p:spPr>
          <a:xfrm>
            <a:off x="7405939" y="2817510"/>
            <a:ext cx="0" cy="1002871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B5D4374-2219-5A48-820B-9D1759267385}"/>
              </a:ext>
            </a:extLst>
          </p:cNvPr>
          <p:cNvCxnSpPr>
            <a:cxnSpLocks/>
          </p:cNvCxnSpPr>
          <p:nvPr/>
        </p:nvCxnSpPr>
        <p:spPr>
          <a:xfrm>
            <a:off x="4531931" y="2443451"/>
            <a:ext cx="0" cy="1529903"/>
          </a:xfrm>
          <a:prstGeom prst="line">
            <a:avLst/>
          </a:prstGeom>
          <a:ln w="1905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B958AD-937F-FF40-AE2D-DCB4AD58C514}"/>
              </a:ext>
            </a:extLst>
          </p:cNvPr>
          <p:cNvCxnSpPr>
            <a:cxnSpLocks/>
          </p:cNvCxnSpPr>
          <p:nvPr/>
        </p:nvCxnSpPr>
        <p:spPr>
          <a:xfrm flipV="1">
            <a:off x="7563758" y="2443451"/>
            <a:ext cx="0" cy="1698901"/>
          </a:xfrm>
          <a:prstGeom prst="line">
            <a:avLst/>
          </a:prstGeom>
          <a:ln w="190500" cap="rnd">
            <a:solidFill>
              <a:schemeClr val="accent4">
                <a:lumMod val="60000"/>
                <a:lumOff val="40000"/>
              </a:schemeClr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1F590B7-A90B-7149-84DB-A966DD5B138B}"/>
              </a:ext>
            </a:extLst>
          </p:cNvPr>
          <p:cNvCxnSpPr>
            <a:cxnSpLocks/>
          </p:cNvCxnSpPr>
          <p:nvPr/>
        </p:nvCxnSpPr>
        <p:spPr>
          <a:xfrm>
            <a:off x="4551181" y="2443451"/>
            <a:ext cx="3012577" cy="0"/>
          </a:xfrm>
          <a:prstGeom prst="line">
            <a:avLst/>
          </a:prstGeom>
          <a:ln w="1905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DAE72F-B77F-B84B-8A46-7C40F2052096}"/>
              </a:ext>
            </a:extLst>
          </p:cNvPr>
          <p:cNvCxnSpPr>
            <a:cxnSpLocks/>
          </p:cNvCxnSpPr>
          <p:nvPr/>
        </p:nvCxnSpPr>
        <p:spPr>
          <a:xfrm flipH="1">
            <a:off x="2290232" y="4534608"/>
            <a:ext cx="7391397" cy="0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1FED82-B076-4145-8298-7AC51E6F6B66}"/>
              </a:ext>
            </a:extLst>
          </p:cNvPr>
          <p:cNvGrpSpPr/>
          <p:nvPr/>
        </p:nvGrpSpPr>
        <p:grpSpPr>
          <a:xfrm>
            <a:off x="2790161" y="4936073"/>
            <a:ext cx="1125678" cy="252766"/>
            <a:chOff x="6515100" y="1214068"/>
            <a:chExt cx="3006044" cy="90152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812116B-CE34-7147-AD5C-847B253709B9}"/>
                </a:ext>
              </a:extLst>
            </p:cNvPr>
            <p:cNvSpPr/>
            <p:nvPr/>
          </p:nvSpPr>
          <p:spPr>
            <a:xfrm>
              <a:off x="7860222" y="1214068"/>
              <a:ext cx="1660922" cy="9015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94E942B-F659-DB4B-8F49-1AB0773EEE9B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9292E15-3CC3-0645-9CA3-8379EE4E2896}"/>
              </a:ext>
            </a:extLst>
          </p:cNvPr>
          <p:cNvGrpSpPr/>
          <p:nvPr/>
        </p:nvGrpSpPr>
        <p:grpSpPr>
          <a:xfrm>
            <a:off x="5476458" y="4911186"/>
            <a:ext cx="1125678" cy="252766"/>
            <a:chOff x="6515100" y="1214068"/>
            <a:chExt cx="3006044" cy="90152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9DAFE8B-077F-3349-87E7-D728E25D2B54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95910A6-5CC8-7240-A701-407B73785C53}"/>
                </a:ext>
              </a:extLst>
            </p:cNvPr>
            <p:cNvSpPr/>
            <p:nvPr/>
          </p:nvSpPr>
          <p:spPr>
            <a:xfrm>
              <a:off x="7860222" y="1214068"/>
              <a:ext cx="1660922" cy="9015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2819B54-5C07-4345-8B3B-3D8BFE45E545}"/>
              </a:ext>
            </a:extLst>
          </p:cNvPr>
          <p:cNvGrpSpPr/>
          <p:nvPr/>
        </p:nvGrpSpPr>
        <p:grpSpPr>
          <a:xfrm>
            <a:off x="8047067" y="4936073"/>
            <a:ext cx="1125678" cy="252766"/>
            <a:chOff x="6515100" y="1214068"/>
            <a:chExt cx="3006044" cy="90152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FEBD76E-2B31-DF4E-8329-3F1475FE1A5A}"/>
                </a:ext>
              </a:extLst>
            </p:cNvPr>
            <p:cNvSpPr/>
            <p:nvPr/>
          </p:nvSpPr>
          <p:spPr>
            <a:xfrm>
              <a:off x="7860222" y="1214068"/>
              <a:ext cx="1660922" cy="9015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28A9F21-444F-B24D-A967-83C74EDA8E95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102</a:t>
              </a: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444036A-0E0A-BB47-999A-23EC3D41EC40}"/>
              </a:ext>
            </a:extLst>
          </p:cNvPr>
          <p:cNvCxnSpPr>
            <a:cxnSpLocks/>
          </p:cNvCxnSpPr>
          <p:nvPr/>
        </p:nvCxnSpPr>
        <p:spPr>
          <a:xfrm flipV="1">
            <a:off x="2002607" y="4964289"/>
            <a:ext cx="0" cy="537351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170EDE3-B780-A344-B9B5-A4BA56475CEF}"/>
              </a:ext>
            </a:extLst>
          </p:cNvPr>
          <p:cNvSpPr/>
          <p:nvPr/>
        </p:nvSpPr>
        <p:spPr>
          <a:xfrm>
            <a:off x="1084199" y="5449354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1.1.1.1 → Push 100, R2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733B90-A3D8-5A48-BACC-31DFA1A0DA3F}"/>
              </a:ext>
            </a:extLst>
          </p:cNvPr>
          <p:cNvCxnSpPr>
            <a:cxnSpLocks/>
          </p:cNvCxnSpPr>
          <p:nvPr/>
        </p:nvCxnSpPr>
        <p:spPr>
          <a:xfrm flipV="1">
            <a:off x="4703980" y="4964289"/>
            <a:ext cx="0" cy="90522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883CC7C-08A6-F547-9771-51DE1CFC2470}"/>
              </a:ext>
            </a:extLst>
          </p:cNvPr>
          <p:cNvSpPr/>
          <p:nvPr/>
        </p:nvSpPr>
        <p:spPr>
          <a:xfrm>
            <a:off x="3293872" y="5844153"/>
            <a:ext cx="3792728" cy="43295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      100 → Swap 101, R3 (if link to R3 up)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                  Swap 101, Push 200, R4 (if link to R3 down)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0E192E7-5513-8B4D-8902-208747CE549C}"/>
              </a:ext>
            </a:extLst>
          </p:cNvPr>
          <p:cNvCxnSpPr>
            <a:cxnSpLocks/>
          </p:cNvCxnSpPr>
          <p:nvPr/>
        </p:nvCxnSpPr>
        <p:spPr>
          <a:xfrm flipV="1">
            <a:off x="7391428" y="4961001"/>
            <a:ext cx="0" cy="537351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EA52B267-66AD-E74C-92FA-AB0DAE48879B}"/>
              </a:ext>
            </a:extLst>
          </p:cNvPr>
          <p:cNvSpPr/>
          <p:nvPr/>
        </p:nvSpPr>
        <p:spPr>
          <a:xfrm>
            <a:off x="6473020" y="5446066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101 → Swap 102, R4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228802C-7071-054D-8AE4-5791C9E89B1F}"/>
              </a:ext>
            </a:extLst>
          </p:cNvPr>
          <p:cNvCxnSpPr>
            <a:cxnSpLocks/>
          </p:cNvCxnSpPr>
          <p:nvPr/>
        </p:nvCxnSpPr>
        <p:spPr>
          <a:xfrm flipV="1">
            <a:off x="10091153" y="4938141"/>
            <a:ext cx="0" cy="537351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2474B23-3C60-5841-809D-3B3FE782875D}"/>
              </a:ext>
            </a:extLst>
          </p:cNvPr>
          <p:cNvSpPr/>
          <p:nvPr/>
        </p:nvSpPr>
        <p:spPr>
          <a:xfrm>
            <a:off x="9172745" y="5423206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102 → Pop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4B6B016-EE34-2740-AA20-D8CA139288F6}"/>
              </a:ext>
            </a:extLst>
          </p:cNvPr>
          <p:cNvCxnSpPr>
            <a:cxnSpLocks/>
          </p:cNvCxnSpPr>
          <p:nvPr/>
        </p:nvCxnSpPr>
        <p:spPr>
          <a:xfrm flipV="1">
            <a:off x="3502269" y="2277510"/>
            <a:ext cx="615647" cy="1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6B63DE8C-1E56-F04A-B66B-A6DB298CC09D}"/>
              </a:ext>
            </a:extLst>
          </p:cNvPr>
          <p:cNvSpPr/>
          <p:nvPr/>
        </p:nvSpPr>
        <p:spPr>
          <a:xfrm>
            <a:off x="1768641" y="2154757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200 → Swap 201, R6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E34B31-0946-624E-8401-924662084654}"/>
              </a:ext>
            </a:extLst>
          </p:cNvPr>
          <p:cNvSpPr/>
          <p:nvPr/>
        </p:nvSpPr>
        <p:spPr>
          <a:xfrm>
            <a:off x="8646157" y="2162196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201→ Pop, R3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E88396C-6567-084A-905E-AE438108241E}"/>
              </a:ext>
            </a:extLst>
          </p:cNvPr>
          <p:cNvCxnSpPr>
            <a:cxnSpLocks/>
          </p:cNvCxnSpPr>
          <p:nvPr/>
        </p:nvCxnSpPr>
        <p:spPr>
          <a:xfrm flipH="1" flipV="1">
            <a:off x="8019016" y="2292098"/>
            <a:ext cx="609492" cy="1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029532F-09BA-4441-89DA-5E5006402E75}"/>
              </a:ext>
            </a:extLst>
          </p:cNvPr>
          <p:cNvCxnSpPr>
            <a:cxnSpLocks/>
          </p:cNvCxnSpPr>
          <p:nvPr/>
        </p:nvCxnSpPr>
        <p:spPr>
          <a:xfrm flipV="1">
            <a:off x="2934941" y="4553712"/>
            <a:ext cx="0" cy="395425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FBFF765-B9D6-3443-8318-F74149A166DD}"/>
              </a:ext>
            </a:extLst>
          </p:cNvPr>
          <p:cNvCxnSpPr>
            <a:cxnSpLocks/>
          </p:cNvCxnSpPr>
          <p:nvPr/>
        </p:nvCxnSpPr>
        <p:spPr>
          <a:xfrm flipV="1">
            <a:off x="5656805" y="4540648"/>
            <a:ext cx="0" cy="395425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D693852-98E6-7B47-B025-8AE21BA14EFE}"/>
              </a:ext>
            </a:extLst>
          </p:cNvPr>
          <p:cNvCxnSpPr>
            <a:cxnSpLocks/>
          </p:cNvCxnSpPr>
          <p:nvPr/>
        </p:nvCxnSpPr>
        <p:spPr>
          <a:xfrm flipV="1">
            <a:off x="8186305" y="4553712"/>
            <a:ext cx="0" cy="395425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19F9CF5-6BEC-5541-B74B-29010B32041D}"/>
              </a:ext>
            </a:extLst>
          </p:cNvPr>
          <p:cNvSpPr/>
          <p:nvPr/>
        </p:nvSpPr>
        <p:spPr>
          <a:xfrm>
            <a:off x="2679462" y="3834729"/>
            <a:ext cx="1228817" cy="4294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Protected LSP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635B137-3EC6-A341-998A-5FC9C5BB0444}"/>
              </a:ext>
            </a:extLst>
          </p:cNvPr>
          <p:cNvSpPr/>
          <p:nvPr/>
        </p:nvSpPr>
        <p:spPr>
          <a:xfrm>
            <a:off x="7807652" y="2907810"/>
            <a:ext cx="2300246" cy="4294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Protection LSP for link R2-R3</a:t>
            </a:r>
          </a:p>
        </p:txBody>
      </p:sp>
    </p:spTree>
    <p:extLst>
      <p:ext uri="{BB962C8B-B14F-4D97-AF65-F5344CB8AC3E}">
        <p14:creationId xmlns:p14="http://schemas.microsoft.com/office/powerpoint/2010/main" val="170761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Complex services using simple building blocks</a:t>
            </a:r>
            <a:br>
              <a:rPr lang="en-US" sz="2200" dirty="0"/>
            </a:br>
            <a:r>
              <a:rPr lang="en-US" dirty="0"/>
              <a:t>Fast Re-Route (FRR)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QuTech Seminar: Traffic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1602D27-5852-704F-807B-8811CD45D82F}"/>
              </a:ext>
            </a:extLst>
          </p:cNvPr>
          <p:cNvSpPr/>
          <p:nvPr/>
        </p:nvSpPr>
        <p:spPr>
          <a:xfrm>
            <a:off x="1465651" y="3820382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C074D1-0E81-ED41-8B14-9A3905541FFB}"/>
              </a:ext>
            </a:extLst>
          </p:cNvPr>
          <p:cNvSpPr/>
          <p:nvPr/>
        </p:nvSpPr>
        <p:spPr>
          <a:xfrm>
            <a:off x="4167610" y="3820381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88852D-3FE5-0741-A7E5-85106D81FEFE}"/>
              </a:ext>
            </a:extLst>
          </p:cNvPr>
          <p:cNvSpPr/>
          <p:nvPr/>
        </p:nvSpPr>
        <p:spPr>
          <a:xfrm>
            <a:off x="6869569" y="3820381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21E8FB-8676-A747-AF97-D4C461F2D004}"/>
              </a:ext>
            </a:extLst>
          </p:cNvPr>
          <p:cNvSpPr/>
          <p:nvPr/>
        </p:nvSpPr>
        <p:spPr>
          <a:xfrm>
            <a:off x="9571529" y="3820380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6E69A4-1EFE-C543-9974-12676BBB0399}"/>
              </a:ext>
            </a:extLst>
          </p:cNvPr>
          <p:cNvSpPr/>
          <p:nvPr/>
        </p:nvSpPr>
        <p:spPr>
          <a:xfrm>
            <a:off x="4167610" y="1744771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475440-9E4B-3F4A-8805-75AB5E35F9AE}"/>
              </a:ext>
            </a:extLst>
          </p:cNvPr>
          <p:cNvSpPr/>
          <p:nvPr/>
        </p:nvSpPr>
        <p:spPr>
          <a:xfrm>
            <a:off x="6869569" y="1744771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R6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89764D-BA09-5E4F-8406-158A32D8A762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2538390" y="4356751"/>
            <a:ext cx="1629220" cy="1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A729A0-8C99-7847-830A-D26D5DCB1224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5240349" y="4356751"/>
            <a:ext cx="1629220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31F292-FFC3-8C43-BB4E-8E18F2BA91E4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7942308" y="4356750"/>
            <a:ext cx="1629221" cy="1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CAFCDE-F727-7748-B254-E2F5318FFD10}"/>
              </a:ext>
            </a:extLst>
          </p:cNvPr>
          <p:cNvCxnSpPr>
            <a:cxnSpLocks/>
            <a:stCxn id="11" idx="4"/>
            <a:endCxn id="8" idx="0"/>
          </p:cNvCxnSpPr>
          <p:nvPr/>
        </p:nvCxnSpPr>
        <p:spPr>
          <a:xfrm>
            <a:off x="4703980" y="2817510"/>
            <a:ext cx="0" cy="1002871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54F603-F7FA-8241-9D9F-731894296182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5240349" y="2281141"/>
            <a:ext cx="1629220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978DCF-524E-C544-8C8E-1335EB1F0CBD}"/>
              </a:ext>
            </a:extLst>
          </p:cNvPr>
          <p:cNvCxnSpPr>
            <a:cxnSpLocks/>
            <a:stCxn id="12" idx="4"/>
            <a:endCxn id="9" idx="0"/>
          </p:cNvCxnSpPr>
          <p:nvPr/>
        </p:nvCxnSpPr>
        <p:spPr>
          <a:xfrm>
            <a:off x="7405939" y="2817510"/>
            <a:ext cx="0" cy="1002871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B5D4374-2219-5A48-820B-9D1759267385}"/>
              </a:ext>
            </a:extLst>
          </p:cNvPr>
          <p:cNvCxnSpPr>
            <a:cxnSpLocks/>
          </p:cNvCxnSpPr>
          <p:nvPr/>
        </p:nvCxnSpPr>
        <p:spPr>
          <a:xfrm>
            <a:off x="4531931" y="2443451"/>
            <a:ext cx="0" cy="1529903"/>
          </a:xfrm>
          <a:prstGeom prst="line">
            <a:avLst/>
          </a:prstGeom>
          <a:ln w="3048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B958AD-937F-FF40-AE2D-DCB4AD58C514}"/>
              </a:ext>
            </a:extLst>
          </p:cNvPr>
          <p:cNvCxnSpPr>
            <a:cxnSpLocks/>
          </p:cNvCxnSpPr>
          <p:nvPr/>
        </p:nvCxnSpPr>
        <p:spPr>
          <a:xfrm flipV="1">
            <a:off x="7563758" y="2443451"/>
            <a:ext cx="0" cy="1698901"/>
          </a:xfrm>
          <a:prstGeom prst="line">
            <a:avLst/>
          </a:prstGeom>
          <a:ln w="317500" cap="rnd">
            <a:solidFill>
              <a:schemeClr val="accent4">
                <a:lumMod val="60000"/>
                <a:lumOff val="40000"/>
              </a:schemeClr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1F590B7-A90B-7149-84DB-A966DD5B138B}"/>
              </a:ext>
            </a:extLst>
          </p:cNvPr>
          <p:cNvCxnSpPr>
            <a:cxnSpLocks/>
          </p:cNvCxnSpPr>
          <p:nvPr/>
        </p:nvCxnSpPr>
        <p:spPr>
          <a:xfrm>
            <a:off x="4551181" y="2443451"/>
            <a:ext cx="3012577" cy="0"/>
          </a:xfrm>
          <a:prstGeom prst="line">
            <a:avLst/>
          </a:prstGeom>
          <a:ln w="3175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DAE72F-B77F-B84B-8A46-7C40F2052096}"/>
              </a:ext>
            </a:extLst>
          </p:cNvPr>
          <p:cNvCxnSpPr>
            <a:cxnSpLocks/>
          </p:cNvCxnSpPr>
          <p:nvPr/>
        </p:nvCxnSpPr>
        <p:spPr>
          <a:xfrm flipH="1">
            <a:off x="7570531" y="4534608"/>
            <a:ext cx="2176973" cy="0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1FED82-B076-4145-8298-7AC51E6F6B66}"/>
              </a:ext>
            </a:extLst>
          </p:cNvPr>
          <p:cNvGrpSpPr/>
          <p:nvPr/>
        </p:nvGrpSpPr>
        <p:grpSpPr>
          <a:xfrm>
            <a:off x="2790161" y="4936073"/>
            <a:ext cx="1125678" cy="252766"/>
            <a:chOff x="6515100" y="1214068"/>
            <a:chExt cx="3006044" cy="90152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812116B-CE34-7147-AD5C-847B253709B9}"/>
                </a:ext>
              </a:extLst>
            </p:cNvPr>
            <p:cNvSpPr/>
            <p:nvPr/>
          </p:nvSpPr>
          <p:spPr>
            <a:xfrm>
              <a:off x="7860222" y="1214068"/>
              <a:ext cx="1660922" cy="9015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94E942B-F659-DB4B-8F49-1AB0773EEE9B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100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2819B54-5C07-4345-8B3B-3D8BFE45E545}"/>
              </a:ext>
            </a:extLst>
          </p:cNvPr>
          <p:cNvGrpSpPr/>
          <p:nvPr/>
        </p:nvGrpSpPr>
        <p:grpSpPr>
          <a:xfrm>
            <a:off x="8047067" y="4936073"/>
            <a:ext cx="1125678" cy="252766"/>
            <a:chOff x="6515100" y="1214068"/>
            <a:chExt cx="3006044" cy="90152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FEBD76E-2B31-DF4E-8329-3F1475FE1A5A}"/>
                </a:ext>
              </a:extLst>
            </p:cNvPr>
            <p:cNvSpPr/>
            <p:nvPr/>
          </p:nvSpPr>
          <p:spPr>
            <a:xfrm>
              <a:off x="7860222" y="1214068"/>
              <a:ext cx="1660922" cy="9015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28A9F21-444F-B24D-A967-83C74EDA8E95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102</a:t>
              </a: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444036A-0E0A-BB47-999A-23EC3D41EC40}"/>
              </a:ext>
            </a:extLst>
          </p:cNvPr>
          <p:cNvCxnSpPr>
            <a:cxnSpLocks/>
          </p:cNvCxnSpPr>
          <p:nvPr/>
        </p:nvCxnSpPr>
        <p:spPr>
          <a:xfrm flipV="1">
            <a:off x="2002607" y="4964289"/>
            <a:ext cx="0" cy="537351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170EDE3-B780-A344-B9B5-A4BA56475CEF}"/>
              </a:ext>
            </a:extLst>
          </p:cNvPr>
          <p:cNvSpPr/>
          <p:nvPr/>
        </p:nvSpPr>
        <p:spPr>
          <a:xfrm>
            <a:off x="1084199" y="5449354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1.1.1.1 → Push 100, R2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5733B90-A3D8-5A48-BACC-31DFA1A0DA3F}"/>
              </a:ext>
            </a:extLst>
          </p:cNvPr>
          <p:cNvCxnSpPr>
            <a:cxnSpLocks/>
          </p:cNvCxnSpPr>
          <p:nvPr/>
        </p:nvCxnSpPr>
        <p:spPr>
          <a:xfrm flipV="1">
            <a:off x="4703980" y="4964289"/>
            <a:ext cx="0" cy="90522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883CC7C-08A6-F547-9771-51DE1CFC2470}"/>
              </a:ext>
            </a:extLst>
          </p:cNvPr>
          <p:cNvSpPr/>
          <p:nvPr/>
        </p:nvSpPr>
        <p:spPr>
          <a:xfrm>
            <a:off x="3293872" y="5844153"/>
            <a:ext cx="3792728" cy="43295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      100 → Swap 101, R3 (if link to R3 up)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                  Swap 101, Push 200, R4 (if link to R3 down)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0E192E7-5513-8B4D-8902-208747CE549C}"/>
              </a:ext>
            </a:extLst>
          </p:cNvPr>
          <p:cNvCxnSpPr>
            <a:cxnSpLocks/>
          </p:cNvCxnSpPr>
          <p:nvPr/>
        </p:nvCxnSpPr>
        <p:spPr>
          <a:xfrm flipV="1">
            <a:off x="7391428" y="4961001"/>
            <a:ext cx="0" cy="537351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EA52B267-66AD-E74C-92FA-AB0DAE48879B}"/>
              </a:ext>
            </a:extLst>
          </p:cNvPr>
          <p:cNvSpPr/>
          <p:nvPr/>
        </p:nvSpPr>
        <p:spPr>
          <a:xfrm>
            <a:off x="6473020" y="5446066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101 → Swap 102, R4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228802C-7071-054D-8AE4-5791C9E89B1F}"/>
              </a:ext>
            </a:extLst>
          </p:cNvPr>
          <p:cNvCxnSpPr>
            <a:cxnSpLocks/>
          </p:cNvCxnSpPr>
          <p:nvPr/>
        </p:nvCxnSpPr>
        <p:spPr>
          <a:xfrm flipV="1">
            <a:off x="10091153" y="4938141"/>
            <a:ext cx="0" cy="537351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2474B23-3C60-5841-809D-3B3FE782875D}"/>
              </a:ext>
            </a:extLst>
          </p:cNvPr>
          <p:cNvSpPr/>
          <p:nvPr/>
        </p:nvSpPr>
        <p:spPr>
          <a:xfrm>
            <a:off x="9172745" y="5423206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102 → Pop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4B6B016-EE34-2740-AA20-D8CA139288F6}"/>
              </a:ext>
            </a:extLst>
          </p:cNvPr>
          <p:cNvCxnSpPr>
            <a:cxnSpLocks/>
          </p:cNvCxnSpPr>
          <p:nvPr/>
        </p:nvCxnSpPr>
        <p:spPr>
          <a:xfrm flipV="1">
            <a:off x="3502269" y="2277510"/>
            <a:ext cx="615647" cy="1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6B63DE8C-1E56-F04A-B66B-A6DB298CC09D}"/>
              </a:ext>
            </a:extLst>
          </p:cNvPr>
          <p:cNvSpPr/>
          <p:nvPr/>
        </p:nvSpPr>
        <p:spPr>
          <a:xfrm>
            <a:off x="1768641" y="2154757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200 → Swap 201, R6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E34B31-0946-624E-8401-924662084654}"/>
              </a:ext>
            </a:extLst>
          </p:cNvPr>
          <p:cNvSpPr/>
          <p:nvPr/>
        </p:nvSpPr>
        <p:spPr>
          <a:xfrm>
            <a:off x="8646157" y="2162196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201→ Pop, R3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E88396C-6567-084A-905E-AE438108241E}"/>
              </a:ext>
            </a:extLst>
          </p:cNvPr>
          <p:cNvCxnSpPr>
            <a:cxnSpLocks/>
          </p:cNvCxnSpPr>
          <p:nvPr/>
        </p:nvCxnSpPr>
        <p:spPr>
          <a:xfrm flipH="1" flipV="1">
            <a:off x="8019016" y="2292098"/>
            <a:ext cx="609492" cy="1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029532F-09BA-4441-89DA-5E5006402E75}"/>
              </a:ext>
            </a:extLst>
          </p:cNvPr>
          <p:cNvCxnSpPr>
            <a:cxnSpLocks/>
          </p:cNvCxnSpPr>
          <p:nvPr/>
        </p:nvCxnSpPr>
        <p:spPr>
          <a:xfrm flipV="1">
            <a:off x="2934941" y="4553712"/>
            <a:ext cx="0" cy="395425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D693852-98E6-7B47-B025-8AE21BA14EFE}"/>
              </a:ext>
            </a:extLst>
          </p:cNvPr>
          <p:cNvCxnSpPr>
            <a:cxnSpLocks/>
          </p:cNvCxnSpPr>
          <p:nvPr/>
        </p:nvCxnSpPr>
        <p:spPr>
          <a:xfrm flipV="1">
            <a:off x="8186305" y="4553712"/>
            <a:ext cx="0" cy="395425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19F9CF5-6BEC-5541-B74B-29010B32041D}"/>
              </a:ext>
            </a:extLst>
          </p:cNvPr>
          <p:cNvSpPr/>
          <p:nvPr/>
        </p:nvSpPr>
        <p:spPr>
          <a:xfrm>
            <a:off x="2679462" y="3834729"/>
            <a:ext cx="1228817" cy="4294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Protected LSP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15A2F93-DD46-304E-891D-9E51C79551AF}"/>
              </a:ext>
            </a:extLst>
          </p:cNvPr>
          <p:cNvSpPr/>
          <p:nvPr/>
        </p:nvSpPr>
        <p:spPr>
          <a:xfrm>
            <a:off x="7807652" y="2907810"/>
            <a:ext cx="2300246" cy="4294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Protection LSP for link R2-R3</a:t>
            </a:r>
          </a:p>
        </p:txBody>
      </p:sp>
      <p:sp>
        <p:nvSpPr>
          <p:cNvPr id="61" name="Lightning Bolt 60">
            <a:extLst>
              <a:ext uri="{FF2B5EF4-FFF2-40B4-BE49-F238E27FC236}">
                <a16:creationId xmlns:a16="http://schemas.microsoft.com/office/drawing/2014/main" id="{85B2A53D-64A3-5349-A6F0-A842E7158281}"/>
              </a:ext>
            </a:extLst>
          </p:cNvPr>
          <p:cNvSpPr/>
          <p:nvPr/>
        </p:nvSpPr>
        <p:spPr>
          <a:xfrm rot="1099151">
            <a:off x="5815537" y="4100126"/>
            <a:ext cx="428616" cy="624133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A2772A6-A1A4-BC4B-8CE1-D497B016AFF8}"/>
              </a:ext>
            </a:extLst>
          </p:cNvPr>
          <p:cNvSpPr/>
          <p:nvPr/>
        </p:nvSpPr>
        <p:spPr>
          <a:xfrm>
            <a:off x="5511883" y="3823358"/>
            <a:ext cx="932167" cy="252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Failure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6351807-5059-9541-BE34-1A4D4984CED2}"/>
              </a:ext>
            </a:extLst>
          </p:cNvPr>
          <p:cNvCxnSpPr>
            <a:cxnSpLocks/>
          </p:cNvCxnSpPr>
          <p:nvPr/>
        </p:nvCxnSpPr>
        <p:spPr>
          <a:xfrm flipH="1" flipV="1">
            <a:off x="2282945" y="4510701"/>
            <a:ext cx="2204588" cy="12266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9CAEEBB-5F98-4243-8F22-0753A4B1745E}"/>
              </a:ext>
            </a:extLst>
          </p:cNvPr>
          <p:cNvCxnSpPr>
            <a:cxnSpLocks/>
          </p:cNvCxnSpPr>
          <p:nvPr/>
        </p:nvCxnSpPr>
        <p:spPr>
          <a:xfrm>
            <a:off x="4531931" y="2514600"/>
            <a:ext cx="0" cy="2001938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EBD599E-A96E-3742-BC5D-4ADF06478871}"/>
              </a:ext>
            </a:extLst>
          </p:cNvPr>
          <p:cNvCxnSpPr>
            <a:cxnSpLocks/>
          </p:cNvCxnSpPr>
          <p:nvPr/>
        </p:nvCxnSpPr>
        <p:spPr>
          <a:xfrm flipH="1" flipV="1">
            <a:off x="4553987" y="2441682"/>
            <a:ext cx="3009770" cy="16746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81981E6-B113-0D46-A749-C637CF2462A0}"/>
              </a:ext>
            </a:extLst>
          </p:cNvPr>
          <p:cNvCxnSpPr>
            <a:cxnSpLocks/>
          </p:cNvCxnSpPr>
          <p:nvPr/>
        </p:nvCxnSpPr>
        <p:spPr>
          <a:xfrm>
            <a:off x="7563757" y="2485181"/>
            <a:ext cx="0" cy="2022811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CCD4C1-2287-1E41-A399-B36C399D1876}"/>
              </a:ext>
            </a:extLst>
          </p:cNvPr>
          <p:cNvGrpSpPr/>
          <p:nvPr/>
        </p:nvGrpSpPr>
        <p:grpSpPr>
          <a:xfrm>
            <a:off x="2361721" y="3338540"/>
            <a:ext cx="1629389" cy="254448"/>
            <a:chOff x="2361721" y="3117088"/>
            <a:chExt cx="1629389" cy="25444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9DAFE8B-077F-3349-87E7-D728E25D2B54}"/>
                </a:ext>
              </a:extLst>
            </p:cNvPr>
            <p:cNvSpPr/>
            <p:nvPr/>
          </p:nvSpPr>
          <p:spPr>
            <a:xfrm>
              <a:off x="2865432" y="3118770"/>
              <a:ext cx="503710" cy="25276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95910A6-5CC8-7240-A701-407B73785C53}"/>
                </a:ext>
              </a:extLst>
            </p:cNvPr>
            <p:cNvSpPr/>
            <p:nvPr/>
          </p:nvSpPr>
          <p:spPr>
            <a:xfrm>
              <a:off x="3369142" y="3118770"/>
              <a:ext cx="621968" cy="25276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434A9A3-662C-6C4D-B3A0-DDC840D7CAB2}"/>
                </a:ext>
              </a:extLst>
            </p:cNvPr>
            <p:cNvSpPr/>
            <p:nvPr/>
          </p:nvSpPr>
          <p:spPr>
            <a:xfrm>
              <a:off x="2361721" y="3117088"/>
              <a:ext cx="503710" cy="25276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200</a:t>
              </a:r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FBFF765-B9D6-3443-8318-F74149A166DD}"/>
              </a:ext>
            </a:extLst>
          </p:cNvPr>
          <p:cNvCxnSpPr>
            <a:cxnSpLocks/>
          </p:cNvCxnSpPr>
          <p:nvPr/>
        </p:nvCxnSpPr>
        <p:spPr>
          <a:xfrm flipV="1">
            <a:off x="3983272" y="3464924"/>
            <a:ext cx="534188" cy="1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277E6D1-7D8A-2B4A-BD37-F99905063D9F}"/>
              </a:ext>
            </a:extLst>
          </p:cNvPr>
          <p:cNvGrpSpPr/>
          <p:nvPr/>
        </p:nvGrpSpPr>
        <p:grpSpPr>
          <a:xfrm>
            <a:off x="5240180" y="1358317"/>
            <a:ext cx="1629389" cy="254448"/>
            <a:chOff x="2361721" y="3117088"/>
            <a:chExt cx="1629389" cy="25444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F439F19-EA55-8542-BDAC-49402FDFF444}"/>
                </a:ext>
              </a:extLst>
            </p:cNvPr>
            <p:cNvSpPr/>
            <p:nvPr/>
          </p:nvSpPr>
          <p:spPr>
            <a:xfrm>
              <a:off x="2865432" y="3118770"/>
              <a:ext cx="503710" cy="25276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F1084C4-73A1-8049-9592-C703F07113F3}"/>
                </a:ext>
              </a:extLst>
            </p:cNvPr>
            <p:cNvSpPr/>
            <p:nvPr/>
          </p:nvSpPr>
          <p:spPr>
            <a:xfrm>
              <a:off x="3369142" y="3118770"/>
              <a:ext cx="621968" cy="25276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2D9AE8A-EE6C-F24E-8E4B-4533F8D8543D}"/>
                </a:ext>
              </a:extLst>
            </p:cNvPr>
            <p:cNvSpPr/>
            <p:nvPr/>
          </p:nvSpPr>
          <p:spPr>
            <a:xfrm>
              <a:off x="2361721" y="3117088"/>
              <a:ext cx="503710" cy="25276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201</a:t>
              </a:r>
            </a:p>
          </p:txBody>
        </p: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0EFB063-8CDF-1544-872A-3737CAA67AF6}"/>
              </a:ext>
            </a:extLst>
          </p:cNvPr>
          <p:cNvCxnSpPr>
            <a:cxnSpLocks/>
          </p:cNvCxnSpPr>
          <p:nvPr/>
        </p:nvCxnSpPr>
        <p:spPr>
          <a:xfrm>
            <a:off x="5994064" y="1623624"/>
            <a:ext cx="1682" cy="81208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C346B4A-1970-D447-851F-459A6843ED22}"/>
              </a:ext>
            </a:extLst>
          </p:cNvPr>
          <p:cNvGrpSpPr/>
          <p:nvPr/>
        </p:nvGrpSpPr>
        <p:grpSpPr>
          <a:xfrm>
            <a:off x="8194079" y="3521279"/>
            <a:ext cx="1125678" cy="252766"/>
            <a:chOff x="2865432" y="3118770"/>
            <a:chExt cx="1125678" cy="25276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FD06129-1FD8-F640-AA8C-1E913C9C711A}"/>
                </a:ext>
              </a:extLst>
            </p:cNvPr>
            <p:cNvSpPr/>
            <p:nvPr/>
          </p:nvSpPr>
          <p:spPr>
            <a:xfrm>
              <a:off x="2865432" y="3118770"/>
              <a:ext cx="503710" cy="25276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AD229F6-1245-5A42-86B9-EDA68D509DFD}"/>
                </a:ext>
              </a:extLst>
            </p:cNvPr>
            <p:cNvSpPr/>
            <p:nvPr/>
          </p:nvSpPr>
          <p:spPr>
            <a:xfrm>
              <a:off x="3369142" y="3118770"/>
              <a:ext cx="621968" cy="25276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</p:grp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9D1D502-1F4A-2842-99F6-450D0638ADED}"/>
              </a:ext>
            </a:extLst>
          </p:cNvPr>
          <p:cNvCxnSpPr>
            <a:cxnSpLocks/>
            <a:stCxn id="91" idx="1"/>
          </p:cNvCxnSpPr>
          <p:nvPr/>
        </p:nvCxnSpPr>
        <p:spPr>
          <a:xfrm flipH="1">
            <a:off x="7570531" y="3647662"/>
            <a:ext cx="623548" cy="9177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501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Complex services using simple building blocks</a:t>
            </a:r>
            <a:br>
              <a:rPr lang="en-US" sz="2200" dirty="0"/>
            </a:br>
            <a:r>
              <a:rPr lang="en-US" dirty="0"/>
              <a:t>Pseudo Wire (PW)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23359" y="6356350"/>
            <a:ext cx="1319460" cy="365125"/>
          </a:xfrm>
        </p:spPr>
        <p:txBody>
          <a:bodyPr/>
          <a:lstStyle/>
          <a:p>
            <a:fld id="{F1B93961-DF7A-7041-8038-0408F7E7278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09073" y="6343818"/>
            <a:ext cx="1251285" cy="365125"/>
          </a:xfrm>
        </p:spPr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B765D-0D82-884D-A245-2CD101B26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4123657" y="2874967"/>
            <a:ext cx="3637290" cy="225461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CF6BB96-733B-864E-B0E1-3F405DF84967}"/>
              </a:ext>
            </a:extLst>
          </p:cNvPr>
          <p:cNvSpPr/>
          <p:nvPr/>
        </p:nvSpPr>
        <p:spPr>
          <a:xfrm>
            <a:off x="3587287" y="3801998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5BE704-41CD-5642-87D0-E04800C1EC30}"/>
              </a:ext>
            </a:extLst>
          </p:cNvPr>
          <p:cNvSpPr/>
          <p:nvPr/>
        </p:nvSpPr>
        <p:spPr>
          <a:xfrm>
            <a:off x="7224577" y="3801997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0753BC-6E9B-4B47-9251-34C03DB75AD0}"/>
              </a:ext>
            </a:extLst>
          </p:cNvPr>
          <p:cNvSpPr/>
          <p:nvPr/>
        </p:nvSpPr>
        <p:spPr>
          <a:xfrm>
            <a:off x="5405932" y="3801996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BD7D0C-10B0-B34A-873E-87040C0CC2B7}"/>
              </a:ext>
            </a:extLst>
          </p:cNvPr>
          <p:cNvSpPr/>
          <p:nvPr/>
        </p:nvSpPr>
        <p:spPr>
          <a:xfrm>
            <a:off x="1768641" y="3801995"/>
            <a:ext cx="1072739" cy="107273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Frame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Relay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Switch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A76A6F-9F51-F842-A0C8-9179E9D83F72}"/>
              </a:ext>
            </a:extLst>
          </p:cNvPr>
          <p:cNvSpPr/>
          <p:nvPr/>
        </p:nvSpPr>
        <p:spPr>
          <a:xfrm>
            <a:off x="9043222" y="3801994"/>
            <a:ext cx="1072739" cy="107273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Frame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Relay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Switch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60ED04-C504-B544-A131-BF11D825CA97}"/>
              </a:ext>
            </a:extLst>
          </p:cNvPr>
          <p:cNvSpPr/>
          <p:nvPr/>
        </p:nvSpPr>
        <p:spPr>
          <a:xfrm>
            <a:off x="1547064" y="5320221"/>
            <a:ext cx="8721356" cy="48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Allows service provider to offer Frame Relay service without a Frame Relay network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C61663-FA3A-6843-A7F0-0385B84F7D7E}"/>
              </a:ext>
            </a:extLst>
          </p:cNvPr>
          <p:cNvCxnSpPr>
            <a:cxnSpLocks/>
            <a:stCxn id="7" idx="2"/>
            <a:endCxn id="10" idx="6"/>
          </p:cNvCxnSpPr>
          <p:nvPr/>
        </p:nvCxnSpPr>
        <p:spPr>
          <a:xfrm flipH="1" flipV="1">
            <a:off x="2841380" y="4338365"/>
            <a:ext cx="745907" cy="3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4C0AC0-4FA9-CC40-B7BA-73AD3167432A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4660026" y="4338366"/>
            <a:ext cx="745906" cy="2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17B1D5-0C2E-F846-B38E-CE57D4E0C8C6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6478671" y="4338365"/>
            <a:ext cx="745906" cy="2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BD4F01-F548-C64A-BA4E-5AF6A2480682}"/>
              </a:ext>
            </a:extLst>
          </p:cNvPr>
          <p:cNvCxnSpPr>
            <a:cxnSpLocks/>
            <a:stCxn id="11" idx="2"/>
            <a:endCxn id="8" idx="6"/>
          </p:cNvCxnSpPr>
          <p:nvPr/>
        </p:nvCxnSpPr>
        <p:spPr>
          <a:xfrm flipH="1">
            <a:off x="8297316" y="4338364"/>
            <a:ext cx="745906" cy="3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AA0CA4-D8F8-7E49-8A2A-90155830CB9D}"/>
              </a:ext>
            </a:extLst>
          </p:cNvPr>
          <p:cNvGrpSpPr/>
          <p:nvPr/>
        </p:nvGrpSpPr>
        <p:grpSpPr>
          <a:xfrm>
            <a:off x="4055451" y="2418135"/>
            <a:ext cx="1785987" cy="252766"/>
            <a:chOff x="6515100" y="1214068"/>
            <a:chExt cx="4769352" cy="9015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DC40595-5249-244D-A7B5-6C3F1A15BFBC}"/>
                </a:ext>
              </a:extLst>
            </p:cNvPr>
            <p:cNvSpPr/>
            <p:nvPr/>
          </p:nvSpPr>
          <p:spPr>
            <a:xfrm>
              <a:off x="7860219" y="1214068"/>
              <a:ext cx="3424233" cy="9015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Frame Relay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DB94DF0-1EF3-7046-AF18-E8CADBB640D5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100</a:t>
              </a: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0963EC-A9A8-DE42-AE3D-06A58DF7375D}"/>
              </a:ext>
            </a:extLst>
          </p:cNvPr>
          <p:cNvCxnSpPr>
            <a:cxnSpLocks/>
          </p:cNvCxnSpPr>
          <p:nvPr/>
        </p:nvCxnSpPr>
        <p:spPr>
          <a:xfrm flipH="1">
            <a:off x="4474522" y="4194467"/>
            <a:ext cx="2990769" cy="0"/>
          </a:xfrm>
          <a:prstGeom prst="line">
            <a:avLst/>
          </a:prstGeom>
          <a:ln w="190500" cap="rnd">
            <a:solidFill>
              <a:schemeClr val="accent4">
                <a:lumMod val="60000"/>
                <a:lumOff val="40000"/>
              </a:schemeClr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80ED937-D2B9-3B4B-B6FE-E9E36A130539}"/>
              </a:ext>
            </a:extLst>
          </p:cNvPr>
          <p:cNvSpPr/>
          <p:nvPr/>
        </p:nvSpPr>
        <p:spPr>
          <a:xfrm>
            <a:off x="2501335" y="2418135"/>
            <a:ext cx="1282278" cy="2527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Frame Relay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A07BB70-DA69-0942-A498-CAB1D5F141C1}"/>
              </a:ext>
            </a:extLst>
          </p:cNvPr>
          <p:cNvGrpSpPr/>
          <p:nvPr/>
        </p:nvGrpSpPr>
        <p:grpSpPr>
          <a:xfrm>
            <a:off x="6113276" y="2418135"/>
            <a:ext cx="1785987" cy="252766"/>
            <a:chOff x="6515100" y="1214068"/>
            <a:chExt cx="4769352" cy="901521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429F94D-68AC-4049-AD26-795B01F31B2E}"/>
                </a:ext>
              </a:extLst>
            </p:cNvPr>
            <p:cNvSpPr/>
            <p:nvPr/>
          </p:nvSpPr>
          <p:spPr>
            <a:xfrm>
              <a:off x="7860219" y="1214068"/>
              <a:ext cx="3424233" cy="9015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Frame Relay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B34BD07-A1B2-F341-B539-813642CD31DF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101</a:t>
              </a: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F30F8C9D-E9AF-444C-973C-59A8A684F60F}"/>
              </a:ext>
            </a:extLst>
          </p:cNvPr>
          <p:cNvSpPr/>
          <p:nvPr/>
        </p:nvSpPr>
        <p:spPr>
          <a:xfrm>
            <a:off x="8171100" y="2418135"/>
            <a:ext cx="1282278" cy="2527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Frame Relay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21C2767-4EB8-A646-BA7B-3D375450D26F}"/>
              </a:ext>
            </a:extLst>
          </p:cNvPr>
          <p:cNvSpPr/>
          <p:nvPr/>
        </p:nvSpPr>
        <p:spPr>
          <a:xfrm>
            <a:off x="2576819" y="4323488"/>
            <a:ext cx="1282278" cy="252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Book" panose="02000503020000020003" pitchFamily="2" charset="0"/>
              </a:rPr>
              <a:t>FR interface 1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EC1CCF8-7776-784D-8B66-DACA19884CD6}"/>
              </a:ext>
            </a:extLst>
          </p:cNvPr>
          <p:cNvSpPr/>
          <p:nvPr/>
        </p:nvSpPr>
        <p:spPr>
          <a:xfrm>
            <a:off x="8025506" y="4323488"/>
            <a:ext cx="1282278" cy="252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Book" panose="02000503020000020003" pitchFamily="2" charset="0"/>
              </a:rPr>
              <a:t>FR interface 2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C0862AA-011A-164C-A365-E84340F48005}"/>
              </a:ext>
            </a:extLst>
          </p:cNvPr>
          <p:cNvCxnSpPr>
            <a:cxnSpLocks/>
          </p:cNvCxnSpPr>
          <p:nvPr/>
        </p:nvCxnSpPr>
        <p:spPr>
          <a:xfrm>
            <a:off x="3908627" y="1931541"/>
            <a:ext cx="0" cy="18704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9EB45F48-410A-B140-A423-36668F37556F}"/>
              </a:ext>
            </a:extLst>
          </p:cNvPr>
          <p:cNvSpPr/>
          <p:nvPr/>
        </p:nvSpPr>
        <p:spPr>
          <a:xfrm>
            <a:off x="2843459" y="1678775"/>
            <a:ext cx="2163594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Interface 1 → Push 100, R2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A88468D-0C8A-6241-A55B-13D48A24561C}"/>
              </a:ext>
            </a:extLst>
          </p:cNvPr>
          <p:cNvCxnSpPr>
            <a:cxnSpLocks/>
          </p:cNvCxnSpPr>
          <p:nvPr/>
        </p:nvCxnSpPr>
        <p:spPr>
          <a:xfrm>
            <a:off x="5930923" y="1942463"/>
            <a:ext cx="0" cy="181574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6FF11147-0DD7-1443-AEDB-DF9A81D1B553}"/>
              </a:ext>
            </a:extLst>
          </p:cNvPr>
          <p:cNvSpPr/>
          <p:nvPr/>
        </p:nvSpPr>
        <p:spPr>
          <a:xfrm>
            <a:off x="5114161" y="1677327"/>
            <a:ext cx="166678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100 → Swap 101, R3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94BE543-DD0B-444B-9CAC-169FAA102EA4}"/>
              </a:ext>
            </a:extLst>
          </p:cNvPr>
          <p:cNvCxnSpPr>
            <a:cxnSpLocks/>
          </p:cNvCxnSpPr>
          <p:nvPr/>
        </p:nvCxnSpPr>
        <p:spPr>
          <a:xfrm>
            <a:off x="8008877" y="1930093"/>
            <a:ext cx="0" cy="18704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4E539D1E-8ABE-C447-A5FE-0B4B7AB6C1C2}"/>
              </a:ext>
            </a:extLst>
          </p:cNvPr>
          <p:cNvSpPr/>
          <p:nvPr/>
        </p:nvSpPr>
        <p:spPr>
          <a:xfrm>
            <a:off x="6943709" y="1677327"/>
            <a:ext cx="2163594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101 → Pop, Interface 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B1C4330-224E-E34E-9A32-52459CD4BF85}"/>
              </a:ext>
            </a:extLst>
          </p:cNvPr>
          <p:cNvCxnSpPr>
            <a:cxnSpLocks/>
          </p:cNvCxnSpPr>
          <p:nvPr/>
        </p:nvCxnSpPr>
        <p:spPr>
          <a:xfrm flipH="1">
            <a:off x="2810115" y="4187839"/>
            <a:ext cx="6341505" cy="0"/>
          </a:xfrm>
          <a:prstGeom prst="line">
            <a:avLst/>
          </a:prstGeom>
          <a:ln w="76200" cap="rnd">
            <a:solidFill>
              <a:schemeClr val="accent6">
                <a:lumMod val="60000"/>
                <a:lumOff val="40000"/>
              </a:schemeClr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09F5FA9-9E4C-1647-97FB-880E230E07B0}"/>
              </a:ext>
            </a:extLst>
          </p:cNvPr>
          <p:cNvCxnSpPr>
            <a:cxnSpLocks/>
          </p:cNvCxnSpPr>
          <p:nvPr/>
        </p:nvCxnSpPr>
        <p:spPr>
          <a:xfrm>
            <a:off x="3168531" y="2690649"/>
            <a:ext cx="0" cy="1492245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9D4EAC0-8FF5-2F43-BB8F-333EFFFD23C6}"/>
              </a:ext>
            </a:extLst>
          </p:cNvPr>
          <p:cNvCxnSpPr>
            <a:cxnSpLocks/>
          </p:cNvCxnSpPr>
          <p:nvPr/>
        </p:nvCxnSpPr>
        <p:spPr>
          <a:xfrm>
            <a:off x="5007060" y="2674881"/>
            <a:ext cx="0" cy="150801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3D3FA80-75AF-074E-80A3-04DFD5A2917D}"/>
              </a:ext>
            </a:extLst>
          </p:cNvPr>
          <p:cNvCxnSpPr>
            <a:cxnSpLocks/>
          </p:cNvCxnSpPr>
          <p:nvPr/>
        </p:nvCxnSpPr>
        <p:spPr>
          <a:xfrm>
            <a:off x="6853627" y="2670901"/>
            <a:ext cx="0" cy="151199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3030A90-F631-0D42-A19F-BEF6BCEBC0A2}"/>
              </a:ext>
            </a:extLst>
          </p:cNvPr>
          <p:cNvCxnSpPr>
            <a:cxnSpLocks/>
          </p:cNvCxnSpPr>
          <p:nvPr/>
        </p:nvCxnSpPr>
        <p:spPr>
          <a:xfrm>
            <a:off x="8642668" y="2670901"/>
            <a:ext cx="0" cy="151199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320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3054906-4301-D24A-B750-8E839851A7ED}"/>
              </a:ext>
            </a:extLst>
          </p:cNvPr>
          <p:cNvSpPr/>
          <p:nvPr/>
        </p:nvSpPr>
        <p:spPr>
          <a:xfrm>
            <a:off x="2776516" y="4683679"/>
            <a:ext cx="8344726" cy="175388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27000"/>
            </a:schemeClr>
          </a:solidFill>
          <a:ln>
            <a:solidFill>
              <a:srgbClr val="C00000">
                <a:alpha val="27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8659A0C-164C-1D43-861C-7D529CE08F56}"/>
              </a:ext>
            </a:extLst>
          </p:cNvPr>
          <p:cNvSpPr/>
          <p:nvPr/>
        </p:nvSpPr>
        <p:spPr>
          <a:xfrm>
            <a:off x="2776516" y="2254961"/>
            <a:ext cx="8344726" cy="1753884"/>
          </a:xfrm>
          <a:prstGeom prst="roundRect">
            <a:avLst/>
          </a:prstGeom>
          <a:solidFill>
            <a:schemeClr val="accent6">
              <a:lumMod val="20000"/>
              <a:lumOff val="80000"/>
              <a:alpha val="27000"/>
            </a:schemeClr>
          </a:solidFill>
          <a:ln>
            <a:solidFill>
              <a:schemeClr val="accent6">
                <a:lumMod val="50000"/>
                <a:alpha val="27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Complex services using simple building blocks</a:t>
            </a:r>
            <a:br>
              <a:rPr lang="en-US" sz="2200" dirty="0"/>
            </a:br>
            <a:r>
              <a:rPr lang="en-US" dirty="0"/>
              <a:t>MPLS Virtual Private Networks (VPNs)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13452-87DB-5C4B-94C9-A6DCD8712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5053444" y="2890301"/>
            <a:ext cx="3637290" cy="22546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B6D0799-23BF-654D-B7EC-DA70481994F7}"/>
              </a:ext>
            </a:extLst>
          </p:cNvPr>
          <p:cNvSpPr/>
          <p:nvPr/>
        </p:nvSpPr>
        <p:spPr>
          <a:xfrm>
            <a:off x="4517074" y="3817332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PE-1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253A0E-41B4-DD4C-B8D0-DAD14C1F0923}"/>
              </a:ext>
            </a:extLst>
          </p:cNvPr>
          <p:cNvSpPr/>
          <p:nvPr/>
        </p:nvSpPr>
        <p:spPr>
          <a:xfrm>
            <a:off x="8154364" y="3817331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PE-2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B86FD9-DDC6-7844-B16E-591DAAF4106B}"/>
              </a:ext>
            </a:extLst>
          </p:cNvPr>
          <p:cNvSpPr/>
          <p:nvPr/>
        </p:nvSpPr>
        <p:spPr>
          <a:xfrm>
            <a:off x="6335719" y="3817330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9E8BD3-B7F4-9040-B91D-5C46392903AB}"/>
              </a:ext>
            </a:extLst>
          </p:cNvPr>
          <p:cNvSpPr/>
          <p:nvPr/>
        </p:nvSpPr>
        <p:spPr>
          <a:xfrm>
            <a:off x="3401927" y="2752864"/>
            <a:ext cx="745818" cy="74581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CE-A1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D6B5C6-5E99-AB4A-8DE1-7CF31387CCE1}"/>
              </a:ext>
            </a:extLst>
          </p:cNvPr>
          <p:cNvCxnSpPr>
            <a:cxnSpLocks/>
            <a:stCxn id="43" idx="2"/>
            <a:endCxn id="11" idx="5"/>
          </p:cNvCxnSpPr>
          <p:nvPr/>
        </p:nvCxnSpPr>
        <p:spPr>
          <a:xfrm flipH="1" flipV="1">
            <a:off x="4038522" y="3389459"/>
            <a:ext cx="828366" cy="640663"/>
          </a:xfrm>
          <a:prstGeom prst="line">
            <a:avLst/>
          </a:prstGeom>
          <a:ln w="254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B7CDE2-37E9-0646-BA11-EFECF8A25962}"/>
              </a:ext>
            </a:extLst>
          </p:cNvPr>
          <p:cNvCxnSpPr>
            <a:cxnSpLocks/>
            <a:stCxn id="10" idx="2"/>
            <a:endCxn id="8" idx="6"/>
          </p:cNvCxnSpPr>
          <p:nvPr/>
        </p:nvCxnSpPr>
        <p:spPr>
          <a:xfrm flipH="1">
            <a:off x="5589813" y="4353700"/>
            <a:ext cx="745906" cy="2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5C0333-F80D-294F-BC99-08F30780D361}"/>
              </a:ext>
            </a:extLst>
          </p:cNvPr>
          <p:cNvCxnSpPr>
            <a:cxnSpLocks/>
            <a:stCxn id="9" idx="2"/>
          </p:cNvCxnSpPr>
          <p:nvPr/>
        </p:nvCxnSpPr>
        <p:spPr>
          <a:xfrm flipH="1" flipV="1">
            <a:off x="7408458" y="4353699"/>
            <a:ext cx="745906" cy="2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8FF0E5-D450-EB49-945A-644C3B132279}"/>
              </a:ext>
            </a:extLst>
          </p:cNvPr>
          <p:cNvCxnSpPr>
            <a:cxnSpLocks/>
          </p:cNvCxnSpPr>
          <p:nvPr/>
        </p:nvCxnSpPr>
        <p:spPr>
          <a:xfrm flipH="1">
            <a:off x="5589814" y="4219193"/>
            <a:ext cx="2668052" cy="0"/>
          </a:xfrm>
          <a:prstGeom prst="line">
            <a:avLst/>
          </a:prstGeom>
          <a:ln w="190500" cap="rnd">
            <a:solidFill>
              <a:schemeClr val="accent4">
                <a:lumMod val="60000"/>
                <a:lumOff val="40000"/>
              </a:schemeClr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4D1E6EC-A8B4-1143-9AF0-A165CB89432D}"/>
              </a:ext>
            </a:extLst>
          </p:cNvPr>
          <p:cNvSpPr/>
          <p:nvPr/>
        </p:nvSpPr>
        <p:spPr>
          <a:xfrm>
            <a:off x="3506606" y="4338822"/>
            <a:ext cx="1282278" cy="252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Book" panose="02000503020000020003" pitchFamily="2" charset="0"/>
              </a:rPr>
              <a:t>FR interface 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18CE3B-7C06-7C4F-9928-BC86F7CD6720}"/>
              </a:ext>
            </a:extLst>
          </p:cNvPr>
          <p:cNvCxnSpPr>
            <a:cxnSpLocks/>
          </p:cNvCxnSpPr>
          <p:nvPr/>
        </p:nvCxnSpPr>
        <p:spPr>
          <a:xfrm flipH="1">
            <a:off x="5378221" y="4219193"/>
            <a:ext cx="2935964" cy="0"/>
          </a:xfrm>
          <a:prstGeom prst="line">
            <a:avLst/>
          </a:prstGeom>
          <a:ln w="76200" cap="rnd">
            <a:solidFill>
              <a:schemeClr val="accent6">
                <a:lumMod val="60000"/>
                <a:lumOff val="40000"/>
              </a:schemeClr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D3A771-D59A-9245-B92A-50E3A651D0E4}"/>
              </a:ext>
            </a:extLst>
          </p:cNvPr>
          <p:cNvCxnSpPr>
            <a:cxnSpLocks/>
            <a:stCxn id="46" idx="2"/>
            <a:endCxn id="32" idx="7"/>
          </p:cNvCxnSpPr>
          <p:nvPr/>
        </p:nvCxnSpPr>
        <p:spPr>
          <a:xfrm flipH="1">
            <a:off x="4038522" y="4636260"/>
            <a:ext cx="828366" cy="675860"/>
          </a:xfrm>
          <a:prstGeom prst="line">
            <a:avLst/>
          </a:prstGeom>
          <a:ln w="25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CF75DAC-D01D-CD4E-AF86-3B797A21D6F7}"/>
              </a:ext>
            </a:extLst>
          </p:cNvPr>
          <p:cNvSpPr/>
          <p:nvPr/>
        </p:nvSpPr>
        <p:spPr>
          <a:xfrm>
            <a:off x="3401927" y="5202897"/>
            <a:ext cx="745818" cy="74581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CE-B1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FF9DF45-A598-A24B-A942-B1185AAE9746}"/>
              </a:ext>
            </a:extLst>
          </p:cNvPr>
          <p:cNvSpPr/>
          <p:nvPr/>
        </p:nvSpPr>
        <p:spPr>
          <a:xfrm flipH="1">
            <a:off x="9600100" y="2740896"/>
            <a:ext cx="745818" cy="74581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CE-A2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0CB1C64-05AD-6C4D-8CE6-E6E281108257}"/>
              </a:ext>
            </a:extLst>
          </p:cNvPr>
          <p:cNvCxnSpPr>
            <a:cxnSpLocks/>
            <a:stCxn id="47" idx="6"/>
            <a:endCxn id="38" idx="5"/>
          </p:cNvCxnSpPr>
          <p:nvPr/>
        </p:nvCxnSpPr>
        <p:spPr>
          <a:xfrm flipV="1">
            <a:off x="8870971" y="3377491"/>
            <a:ext cx="838352" cy="652631"/>
          </a:xfrm>
          <a:prstGeom prst="line">
            <a:avLst/>
          </a:prstGeom>
          <a:ln w="25400" cap="rnd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1A88988-AAC4-AF4B-8030-C080FF6660C6}"/>
              </a:ext>
            </a:extLst>
          </p:cNvPr>
          <p:cNvCxnSpPr>
            <a:cxnSpLocks/>
            <a:stCxn id="48" idx="6"/>
            <a:endCxn id="41" idx="7"/>
          </p:cNvCxnSpPr>
          <p:nvPr/>
        </p:nvCxnSpPr>
        <p:spPr>
          <a:xfrm>
            <a:off x="8870971" y="4636260"/>
            <a:ext cx="838352" cy="663892"/>
          </a:xfrm>
          <a:prstGeom prst="line">
            <a:avLst/>
          </a:prstGeom>
          <a:ln w="25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EBF2E38A-E024-4A4A-903D-4E2842540435}"/>
              </a:ext>
            </a:extLst>
          </p:cNvPr>
          <p:cNvSpPr/>
          <p:nvPr/>
        </p:nvSpPr>
        <p:spPr>
          <a:xfrm flipH="1">
            <a:off x="9600100" y="5190929"/>
            <a:ext cx="745818" cy="74581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CE-B2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A4B9CFF-A4F5-7E48-A2B6-FBA2769D09CA}"/>
              </a:ext>
            </a:extLst>
          </p:cNvPr>
          <p:cNvSpPr/>
          <p:nvPr/>
        </p:nvSpPr>
        <p:spPr>
          <a:xfrm>
            <a:off x="4866888" y="3849884"/>
            <a:ext cx="360476" cy="36047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Book" panose="02000503020000020003" pitchFamily="2" charset="0"/>
              </a:rPr>
              <a:t>VRF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609A04B-2DB2-2C44-B319-569CC1D978D7}"/>
              </a:ext>
            </a:extLst>
          </p:cNvPr>
          <p:cNvSpPr/>
          <p:nvPr/>
        </p:nvSpPr>
        <p:spPr>
          <a:xfrm>
            <a:off x="4866888" y="4456022"/>
            <a:ext cx="360476" cy="360476"/>
          </a:xfrm>
          <a:prstGeom prst="ellipse">
            <a:avLst/>
          </a:prstGeom>
          <a:solidFill>
            <a:srgbClr val="FFA6A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Book" panose="02000503020000020003" pitchFamily="2" charset="0"/>
              </a:rPr>
              <a:t>VRF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F430F21-68E6-2148-A92A-B5580450B1C8}"/>
              </a:ext>
            </a:extLst>
          </p:cNvPr>
          <p:cNvSpPr/>
          <p:nvPr/>
        </p:nvSpPr>
        <p:spPr>
          <a:xfrm>
            <a:off x="8510495" y="3849884"/>
            <a:ext cx="360476" cy="36047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Book" panose="02000503020000020003" pitchFamily="2" charset="0"/>
              </a:rPr>
              <a:t>VRF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70E699A-5B49-B344-A2BB-008A55D25DD0}"/>
              </a:ext>
            </a:extLst>
          </p:cNvPr>
          <p:cNvSpPr/>
          <p:nvPr/>
        </p:nvSpPr>
        <p:spPr>
          <a:xfrm>
            <a:off x="8510495" y="4456022"/>
            <a:ext cx="360476" cy="360476"/>
          </a:xfrm>
          <a:prstGeom prst="ellipse">
            <a:avLst/>
          </a:prstGeom>
          <a:solidFill>
            <a:srgbClr val="FFA6A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Book" panose="02000503020000020003" pitchFamily="2" charset="0"/>
              </a:rPr>
              <a:t>VRF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Avenir Book" panose="02000503020000020003" pitchFamily="2" charset="0"/>
              </a:rPr>
              <a:t>B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AE9A23-F8BE-1F44-AA2A-2B51AA3A8AC6}"/>
              </a:ext>
            </a:extLst>
          </p:cNvPr>
          <p:cNvCxnSpPr>
            <a:cxnSpLocks/>
          </p:cNvCxnSpPr>
          <p:nvPr/>
        </p:nvCxnSpPr>
        <p:spPr>
          <a:xfrm flipH="1">
            <a:off x="8324070" y="4109322"/>
            <a:ext cx="330044" cy="107309"/>
          </a:xfrm>
          <a:prstGeom prst="line">
            <a:avLst/>
          </a:prstGeom>
          <a:ln w="76200" cap="rnd">
            <a:solidFill>
              <a:schemeClr val="accent6">
                <a:lumMod val="60000"/>
                <a:lumOff val="40000"/>
              </a:schemeClr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75CF929-BA97-8E4A-857C-6B3B9EF2972B}"/>
              </a:ext>
            </a:extLst>
          </p:cNvPr>
          <p:cNvCxnSpPr>
            <a:cxnSpLocks/>
          </p:cNvCxnSpPr>
          <p:nvPr/>
        </p:nvCxnSpPr>
        <p:spPr>
          <a:xfrm>
            <a:off x="5150855" y="4102949"/>
            <a:ext cx="224785" cy="118011"/>
          </a:xfrm>
          <a:prstGeom prst="line">
            <a:avLst/>
          </a:prstGeom>
          <a:ln w="76200" cap="rnd">
            <a:solidFill>
              <a:schemeClr val="accent6">
                <a:lumMod val="60000"/>
                <a:lumOff val="40000"/>
              </a:schemeClr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4B8FBC2-1FDD-6547-BDB2-563BCA86A083}"/>
              </a:ext>
            </a:extLst>
          </p:cNvPr>
          <p:cNvCxnSpPr>
            <a:cxnSpLocks/>
          </p:cNvCxnSpPr>
          <p:nvPr/>
        </p:nvCxnSpPr>
        <p:spPr>
          <a:xfrm>
            <a:off x="4371101" y="2041451"/>
            <a:ext cx="0" cy="1594884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7142DB4-7416-BA4E-85A3-8354661DA6A9}"/>
              </a:ext>
            </a:extLst>
          </p:cNvPr>
          <p:cNvSpPr/>
          <p:nvPr/>
        </p:nvSpPr>
        <p:spPr>
          <a:xfrm>
            <a:off x="6397194" y="2300222"/>
            <a:ext cx="1103370" cy="413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VPN A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EBE26FF-4D29-8A45-ACFC-80C934D7EB02}"/>
              </a:ext>
            </a:extLst>
          </p:cNvPr>
          <p:cNvSpPr/>
          <p:nvPr/>
        </p:nvSpPr>
        <p:spPr>
          <a:xfrm>
            <a:off x="6294518" y="6056008"/>
            <a:ext cx="1103370" cy="413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VPN B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5D290A6-1580-0A46-8544-2B75F76F7ED9}"/>
              </a:ext>
            </a:extLst>
          </p:cNvPr>
          <p:cNvSpPr/>
          <p:nvPr/>
        </p:nvSpPr>
        <p:spPr>
          <a:xfrm>
            <a:off x="3211928" y="5907144"/>
            <a:ext cx="1103370" cy="413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1.1.1.1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2799899-F222-124F-BA3A-0674125D09FC}"/>
              </a:ext>
            </a:extLst>
          </p:cNvPr>
          <p:cNvSpPr/>
          <p:nvPr/>
        </p:nvSpPr>
        <p:spPr>
          <a:xfrm>
            <a:off x="9421324" y="5907144"/>
            <a:ext cx="1103370" cy="413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2.2.2.2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9AF3B05-58A4-994D-99B0-BD2A7272F14E}"/>
              </a:ext>
            </a:extLst>
          </p:cNvPr>
          <p:cNvSpPr/>
          <p:nvPr/>
        </p:nvSpPr>
        <p:spPr>
          <a:xfrm>
            <a:off x="3226710" y="2400647"/>
            <a:ext cx="1103370" cy="413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1.1.1.1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77416BF-C99A-174C-BA3F-F880350A490C}"/>
              </a:ext>
            </a:extLst>
          </p:cNvPr>
          <p:cNvSpPr/>
          <p:nvPr/>
        </p:nvSpPr>
        <p:spPr>
          <a:xfrm>
            <a:off x="9436106" y="2400647"/>
            <a:ext cx="1103370" cy="413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2.2.2.2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A96C724-2198-7548-B912-DA92C9FFF7C9}"/>
              </a:ext>
            </a:extLst>
          </p:cNvPr>
          <p:cNvGrpSpPr/>
          <p:nvPr/>
        </p:nvGrpSpPr>
        <p:grpSpPr>
          <a:xfrm>
            <a:off x="5027353" y="1777709"/>
            <a:ext cx="1629389" cy="252766"/>
            <a:chOff x="4190462" y="1435448"/>
            <a:chExt cx="1629389" cy="25276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2468479-4A99-264A-A87B-AF318B72EF5C}"/>
                </a:ext>
              </a:extLst>
            </p:cNvPr>
            <p:cNvSpPr/>
            <p:nvPr/>
          </p:nvSpPr>
          <p:spPr>
            <a:xfrm>
              <a:off x="4694173" y="1435448"/>
              <a:ext cx="503710" cy="25276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100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F325391-B749-1840-95E4-2403A34CEDF8}"/>
                </a:ext>
              </a:extLst>
            </p:cNvPr>
            <p:cNvSpPr/>
            <p:nvPr/>
          </p:nvSpPr>
          <p:spPr>
            <a:xfrm>
              <a:off x="5197883" y="1435448"/>
              <a:ext cx="621968" cy="25276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E7D8558-0E0E-DA4E-A595-BFEB92B62B42}"/>
                </a:ext>
              </a:extLst>
            </p:cNvPr>
            <p:cNvSpPr/>
            <p:nvPr/>
          </p:nvSpPr>
          <p:spPr>
            <a:xfrm>
              <a:off x="4190462" y="1435448"/>
              <a:ext cx="503710" cy="25276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200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5878CF4-CF21-BF4C-8ECD-E0E6042A56F7}"/>
              </a:ext>
            </a:extLst>
          </p:cNvPr>
          <p:cNvGrpSpPr/>
          <p:nvPr/>
        </p:nvGrpSpPr>
        <p:grpSpPr>
          <a:xfrm>
            <a:off x="7007594" y="1777709"/>
            <a:ext cx="1629389" cy="252766"/>
            <a:chOff x="4190462" y="1435448"/>
            <a:chExt cx="1629389" cy="25276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3BE9078-6464-9C4D-B7D0-DE6ADEC75E54}"/>
                </a:ext>
              </a:extLst>
            </p:cNvPr>
            <p:cNvSpPr/>
            <p:nvPr/>
          </p:nvSpPr>
          <p:spPr>
            <a:xfrm>
              <a:off x="4694173" y="1435448"/>
              <a:ext cx="503710" cy="25276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D643871-EA72-E048-8F72-6F694E564874}"/>
                </a:ext>
              </a:extLst>
            </p:cNvPr>
            <p:cNvSpPr/>
            <p:nvPr/>
          </p:nvSpPr>
          <p:spPr>
            <a:xfrm>
              <a:off x="5197883" y="1435448"/>
              <a:ext cx="621968" cy="25276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AFA57E1-00EF-1844-A94D-72DB087A680C}"/>
                </a:ext>
              </a:extLst>
            </p:cNvPr>
            <p:cNvSpPr/>
            <p:nvPr/>
          </p:nvSpPr>
          <p:spPr>
            <a:xfrm>
              <a:off x="4190462" y="1435448"/>
              <a:ext cx="503710" cy="25276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201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3408F68D-563B-A94C-AD1A-F18B6C8511E0}"/>
              </a:ext>
            </a:extLst>
          </p:cNvPr>
          <p:cNvSpPr/>
          <p:nvPr/>
        </p:nvSpPr>
        <p:spPr>
          <a:xfrm>
            <a:off x="4054533" y="1777709"/>
            <a:ext cx="621968" cy="25276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1.1.1.1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A25FE7A-4AA9-384F-97D7-3A3376DB7B75}"/>
              </a:ext>
            </a:extLst>
          </p:cNvPr>
          <p:cNvSpPr/>
          <p:nvPr/>
        </p:nvSpPr>
        <p:spPr>
          <a:xfrm>
            <a:off x="8987835" y="1777709"/>
            <a:ext cx="621968" cy="25276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1.1.1.1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5B354D0-1403-504B-83D6-29DB18BAF90B}"/>
              </a:ext>
            </a:extLst>
          </p:cNvPr>
          <p:cNvCxnSpPr>
            <a:cxnSpLocks/>
          </p:cNvCxnSpPr>
          <p:nvPr/>
        </p:nvCxnSpPr>
        <p:spPr>
          <a:xfrm>
            <a:off x="5782919" y="2048540"/>
            <a:ext cx="0" cy="21619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B16EBA2-1C43-CB48-9B0B-AC4E75474E94}"/>
              </a:ext>
            </a:extLst>
          </p:cNvPr>
          <p:cNvCxnSpPr>
            <a:cxnSpLocks/>
          </p:cNvCxnSpPr>
          <p:nvPr/>
        </p:nvCxnSpPr>
        <p:spPr>
          <a:xfrm>
            <a:off x="7671970" y="2034363"/>
            <a:ext cx="0" cy="217613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5D34693-722E-B849-8C0B-0C04C34BBD2F}"/>
              </a:ext>
            </a:extLst>
          </p:cNvPr>
          <p:cNvCxnSpPr>
            <a:cxnSpLocks/>
          </p:cNvCxnSpPr>
          <p:nvPr/>
        </p:nvCxnSpPr>
        <p:spPr>
          <a:xfrm>
            <a:off x="9298819" y="2020186"/>
            <a:ext cx="0" cy="1658679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D8AE7FB-0C30-0743-B8D9-353CA3BF7F23}"/>
              </a:ext>
            </a:extLst>
          </p:cNvPr>
          <p:cNvCxnSpPr>
            <a:cxnSpLocks/>
          </p:cNvCxnSpPr>
          <p:nvPr/>
        </p:nvCxnSpPr>
        <p:spPr>
          <a:xfrm>
            <a:off x="4866888" y="1633619"/>
            <a:ext cx="0" cy="18704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C4E69B-FA20-C146-9FF2-F2BF4B66E716}"/>
              </a:ext>
            </a:extLst>
          </p:cNvPr>
          <p:cNvSpPr/>
          <p:nvPr/>
        </p:nvSpPr>
        <p:spPr>
          <a:xfrm>
            <a:off x="3665669" y="1380853"/>
            <a:ext cx="2163594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2.2.2.2 → Push 100, 200, P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BCE464E-8457-994D-8033-831155FB8022}"/>
              </a:ext>
            </a:extLst>
          </p:cNvPr>
          <p:cNvCxnSpPr>
            <a:cxnSpLocks/>
          </p:cNvCxnSpPr>
          <p:nvPr/>
        </p:nvCxnSpPr>
        <p:spPr>
          <a:xfrm>
            <a:off x="4869670" y="3501656"/>
            <a:ext cx="155945" cy="404037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71D77D-DC95-6D45-9400-764BFA3938D4}"/>
              </a:ext>
            </a:extLst>
          </p:cNvPr>
          <p:cNvSpPr/>
          <p:nvPr/>
        </p:nvSpPr>
        <p:spPr>
          <a:xfrm>
            <a:off x="6033305" y="1376750"/>
            <a:ext cx="1769810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200 → Swap 201, PE-2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653DD2F-1302-7D4B-81F3-91F6137CAC1A}"/>
              </a:ext>
            </a:extLst>
          </p:cNvPr>
          <p:cNvCxnSpPr>
            <a:cxnSpLocks/>
          </p:cNvCxnSpPr>
          <p:nvPr/>
        </p:nvCxnSpPr>
        <p:spPr>
          <a:xfrm>
            <a:off x="6852102" y="1630730"/>
            <a:ext cx="0" cy="2154461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06F60FB-5D36-914B-B095-745A0983AAB3}"/>
              </a:ext>
            </a:extLst>
          </p:cNvPr>
          <p:cNvSpPr/>
          <p:nvPr/>
        </p:nvSpPr>
        <p:spPr>
          <a:xfrm>
            <a:off x="7986066" y="1379155"/>
            <a:ext cx="1769810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201 → Pop, VRF 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1DFF2D8-C7A2-EB41-A2DC-BC6B4C73C5C0}"/>
              </a:ext>
            </a:extLst>
          </p:cNvPr>
          <p:cNvSpPr/>
          <p:nvPr/>
        </p:nvSpPr>
        <p:spPr>
          <a:xfrm>
            <a:off x="9973009" y="1379155"/>
            <a:ext cx="1769810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2.2.2.2 → CE-A2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B970DA4-6FA7-CD41-B716-F6F862D7AFDD}"/>
              </a:ext>
            </a:extLst>
          </p:cNvPr>
          <p:cNvCxnSpPr>
            <a:cxnSpLocks/>
          </p:cNvCxnSpPr>
          <p:nvPr/>
        </p:nvCxnSpPr>
        <p:spPr>
          <a:xfrm>
            <a:off x="8833732" y="1638241"/>
            <a:ext cx="0" cy="1508996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A8B3E7E-0C75-B549-9309-20D8AC463E11}"/>
              </a:ext>
            </a:extLst>
          </p:cNvPr>
          <p:cNvCxnSpPr>
            <a:cxnSpLocks/>
          </p:cNvCxnSpPr>
          <p:nvPr/>
        </p:nvCxnSpPr>
        <p:spPr>
          <a:xfrm>
            <a:off x="8357786" y="3542109"/>
            <a:ext cx="1" cy="411832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6F1D8E0-8330-3247-8136-4C67B8A64BE9}"/>
              </a:ext>
            </a:extLst>
          </p:cNvPr>
          <p:cNvCxnSpPr>
            <a:cxnSpLocks/>
          </p:cNvCxnSpPr>
          <p:nvPr/>
        </p:nvCxnSpPr>
        <p:spPr>
          <a:xfrm>
            <a:off x="10809806" y="1634824"/>
            <a:ext cx="0" cy="1987334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AAA8AAD-57F0-3144-9E36-795B8E1A5BB6}"/>
              </a:ext>
            </a:extLst>
          </p:cNvPr>
          <p:cNvCxnSpPr>
            <a:cxnSpLocks/>
          </p:cNvCxnSpPr>
          <p:nvPr/>
        </p:nvCxnSpPr>
        <p:spPr>
          <a:xfrm flipH="1">
            <a:off x="8777720" y="4097066"/>
            <a:ext cx="1450760" cy="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A881E1C-A83E-C249-98C0-B603C1E83A82}"/>
              </a:ext>
            </a:extLst>
          </p:cNvPr>
          <p:cNvCxnSpPr>
            <a:cxnSpLocks/>
          </p:cNvCxnSpPr>
          <p:nvPr/>
        </p:nvCxnSpPr>
        <p:spPr>
          <a:xfrm flipH="1">
            <a:off x="8357150" y="3147237"/>
            <a:ext cx="482009" cy="396949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E20A311-C941-024A-8E03-67ED5C3F4240}"/>
              </a:ext>
            </a:extLst>
          </p:cNvPr>
          <p:cNvCxnSpPr>
            <a:cxnSpLocks/>
          </p:cNvCxnSpPr>
          <p:nvPr/>
        </p:nvCxnSpPr>
        <p:spPr>
          <a:xfrm flipH="1">
            <a:off x="10236523" y="3636335"/>
            <a:ext cx="563777" cy="464288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1EAD4D4-57B8-6048-A046-206472A47E02}"/>
              </a:ext>
            </a:extLst>
          </p:cNvPr>
          <p:cNvSpPr/>
          <p:nvPr/>
        </p:nvSpPr>
        <p:spPr>
          <a:xfrm>
            <a:off x="598958" y="2579876"/>
            <a:ext cx="1753986" cy="1133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Book" panose="02000503020000020003" pitchFamily="2" charset="0"/>
              </a:rPr>
              <a:t>VPNs must be isolated and can have overlapping IP address spaces</a:t>
            </a:r>
          </a:p>
        </p:txBody>
      </p:sp>
    </p:spTree>
    <p:extLst>
      <p:ext uri="{BB962C8B-B14F-4D97-AF65-F5344CB8AC3E}">
        <p14:creationId xmlns:p14="http://schemas.microsoft.com/office/powerpoint/2010/main" val="2915313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Complex services using simple building blocks</a:t>
            </a:r>
            <a:br>
              <a:rPr lang="en-US" sz="2200" dirty="0"/>
            </a:br>
            <a:r>
              <a:rPr lang="en-US" dirty="0"/>
              <a:t>Segment Routing (SR)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23359" y="6356350"/>
            <a:ext cx="1319460" cy="365125"/>
          </a:xfrm>
        </p:spPr>
        <p:txBody>
          <a:bodyPr/>
          <a:lstStyle/>
          <a:p>
            <a:fld id="{F1B93961-DF7A-7041-8038-0408F7E7278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09073" y="6343818"/>
            <a:ext cx="1251285" cy="365125"/>
          </a:xfrm>
        </p:spPr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0F06274-9F79-684A-AA28-EEB2933BDB80}"/>
              </a:ext>
            </a:extLst>
          </p:cNvPr>
          <p:cNvGrpSpPr/>
          <p:nvPr/>
        </p:nvGrpSpPr>
        <p:grpSpPr>
          <a:xfrm>
            <a:off x="4109665" y="1813086"/>
            <a:ext cx="5775812" cy="3574049"/>
            <a:chOff x="2556819" y="1892946"/>
            <a:chExt cx="6429204" cy="39783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DA6A80-26F5-E449-906F-47B4A246C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686637" y="1973149"/>
              <a:ext cx="6159377" cy="3817959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3BD93FF-2AB1-6843-A581-D87E3E941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7475" y="3451461"/>
              <a:ext cx="1828800" cy="1033439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4751C60-38D9-234C-AFBB-2037A86FC880}"/>
                </a:ext>
              </a:extLst>
            </p:cNvPr>
            <p:cNvCxnSpPr>
              <a:cxnSpLocks/>
            </p:cNvCxnSpPr>
            <p:nvPr/>
          </p:nvCxnSpPr>
          <p:spPr>
            <a:xfrm>
              <a:off x="2937475" y="4484900"/>
              <a:ext cx="2526223" cy="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5F49941-FB5C-774F-88F4-8D0AF643D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2288" y="4484900"/>
              <a:ext cx="821410" cy="1038386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ECB63C-A434-EA41-97D8-A4DF0C177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9966" y="4445272"/>
              <a:ext cx="2570078" cy="1103176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6B7D56A-D769-304F-B962-6B4459A897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5949" y="4484900"/>
              <a:ext cx="1467402" cy="1038386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35AE777-1D30-6A48-B801-F5596C2C6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7635" y="4416694"/>
              <a:ext cx="194644" cy="114622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C7C0195-1770-C74C-BDC5-E1406CAA78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64957" y="4362342"/>
              <a:ext cx="1467878" cy="24625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0017B47-3F6D-354B-B3CD-64EB05283B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8028" y="3426603"/>
              <a:ext cx="2348355" cy="1208819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C18CD32-4024-6948-8301-CC154AA7F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3903" y="2551209"/>
              <a:ext cx="866141" cy="875394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44481A9-61DD-3A48-BD87-4C1BBF7271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6620" y="2532859"/>
              <a:ext cx="2358337" cy="880007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3256B84-5F84-1647-9466-FC5D01FF7B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6002" y="2243285"/>
              <a:ext cx="89961" cy="1139193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3CB531-8F8A-F548-88BE-C445249957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26894" y="2249517"/>
              <a:ext cx="1517009" cy="1196998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D1F3C9-049D-024E-AE73-A4352A387C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6745" y="3317955"/>
              <a:ext cx="769204" cy="1190612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2E8E167-D0D6-B94C-AED9-E3645726D7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9488" y="3458843"/>
              <a:ext cx="778573" cy="1049724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886DA65-DBE1-864D-BA40-8CD09509E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5949" y="4428497"/>
              <a:ext cx="1682778" cy="56403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509783-5090-5C4C-85A1-5873AE667F0F}"/>
                </a:ext>
              </a:extLst>
            </p:cNvPr>
            <p:cNvCxnSpPr>
              <a:cxnSpLocks/>
            </p:cNvCxnSpPr>
            <p:nvPr/>
          </p:nvCxnSpPr>
          <p:spPr>
            <a:xfrm>
              <a:off x="6343903" y="3444953"/>
              <a:ext cx="833165" cy="937301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D95A8EB-95F7-0C47-A5CD-E0D97F7CC9B5}"/>
                </a:ext>
              </a:extLst>
            </p:cNvPr>
            <p:cNvCxnSpPr>
              <a:cxnSpLocks/>
            </p:cNvCxnSpPr>
            <p:nvPr/>
          </p:nvCxnSpPr>
          <p:spPr>
            <a:xfrm>
              <a:off x="4844588" y="3458843"/>
              <a:ext cx="1499315" cy="0"/>
            </a:xfrm>
            <a:prstGeom prst="line">
              <a:avLst/>
            </a:prstGeom>
            <a:ln w="25400" cap="rnd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5E7CF5F-7202-064E-9F43-9EBDDAFE2D9E}"/>
                </a:ext>
              </a:extLst>
            </p:cNvPr>
            <p:cNvSpPr/>
            <p:nvPr/>
          </p:nvSpPr>
          <p:spPr>
            <a:xfrm>
              <a:off x="4360191" y="1892946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R2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8266E63-D340-F14F-889A-B2321D0E13F7}"/>
                </a:ext>
              </a:extLst>
            </p:cNvPr>
            <p:cNvSpPr/>
            <p:nvPr/>
          </p:nvSpPr>
          <p:spPr>
            <a:xfrm>
              <a:off x="2556819" y="4100243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R1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280367D-8C6D-BB46-9FD9-7EDD29ABF8D8}"/>
                </a:ext>
              </a:extLst>
            </p:cNvPr>
            <p:cNvSpPr/>
            <p:nvPr/>
          </p:nvSpPr>
          <p:spPr>
            <a:xfrm>
              <a:off x="4214462" y="5132155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R5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A2183B8-0A0C-B546-B7D4-A89D362E6444}"/>
                </a:ext>
              </a:extLst>
            </p:cNvPr>
            <p:cNvSpPr/>
            <p:nvPr/>
          </p:nvSpPr>
          <p:spPr>
            <a:xfrm>
              <a:off x="6796008" y="2156529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R7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0BCE23B-8908-DD49-883A-2163477A458F}"/>
                </a:ext>
              </a:extLst>
            </p:cNvPr>
            <p:cNvSpPr/>
            <p:nvPr/>
          </p:nvSpPr>
          <p:spPr>
            <a:xfrm>
              <a:off x="8246867" y="4169347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R10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209FC39-29B8-A247-9FB0-CC3503437EBF}"/>
                </a:ext>
              </a:extLst>
            </p:cNvPr>
            <p:cNvSpPr/>
            <p:nvPr/>
          </p:nvSpPr>
          <p:spPr>
            <a:xfrm>
              <a:off x="6603102" y="5132155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R9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EA8FF52-6760-FC40-B724-2F7E0518BB89}"/>
                </a:ext>
              </a:extLst>
            </p:cNvPr>
            <p:cNvSpPr/>
            <p:nvPr/>
          </p:nvSpPr>
          <p:spPr>
            <a:xfrm>
              <a:off x="5115580" y="4100243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R4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42D3FEB-5180-194A-9EA5-3A3B438178D5}"/>
                </a:ext>
              </a:extLst>
            </p:cNvPr>
            <p:cNvSpPr/>
            <p:nvPr/>
          </p:nvSpPr>
          <p:spPr>
            <a:xfrm>
              <a:off x="4376424" y="3036696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R3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F76B09F-C7EE-4E4D-93B4-A6363D843A8B}"/>
                </a:ext>
              </a:extLst>
            </p:cNvPr>
            <p:cNvSpPr/>
            <p:nvPr/>
          </p:nvSpPr>
          <p:spPr>
            <a:xfrm>
              <a:off x="6796008" y="3992764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R8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D1A24B8-C5C4-9F49-ABFC-EAF17905D0FB}"/>
                </a:ext>
              </a:extLst>
            </p:cNvPr>
            <p:cNvSpPr/>
            <p:nvPr/>
          </p:nvSpPr>
          <p:spPr>
            <a:xfrm>
              <a:off x="5921823" y="3047941"/>
              <a:ext cx="739156" cy="73915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R6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00C246E-8F3F-3A4F-86B4-D8367E0804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8817" y="3565963"/>
              <a:ext cx="1656542" cy="942604"/>
            </a:xfrm>
            <a:prstGeom prst="line">
              <a:avLst/>
            </a:prstGeom>
            <a:ln w="12700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85D90A-6656-8F4A-9DED-CE8CD2BE8E10}"/>
                </a:ext>
              </a:extLst>
            </p:cNvPr>
            <p:cNvCxnSpPr>
              <a:cxnSpLocks/>
            </p:cNvCxnSpPr>
            <p:nvPr/>
          </p:nvCxnSpPr>
          <p:spPr>
            <a:xfrm>
              <a:off x="4769342" y="3565963"/>
              <a:ext cx="1536700" cy="0"/>
            </a:xfrm>
            <a:prstGeom prst="line">
              <a:avLst/>
            </a:prstGeom>
            <a:ln w="12700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D89FDE8-3E68-5F42-B726-7C142416BA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10291" y="3569477"/>
              <a:ext cx="818076" cy="937170"/>
            </a:xfrm>
            <a:prstGeom prst="line">
              <a:avLst/>
            </a:prstGeom>
            <a:ln w="127000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5D138D0-C87C-E949-B576-5C6D76A5DB12}"/>
                </a:ext>
              </a:extLst>
            </p:cNvPr>
            <p:cNvCxnSpPr>
              <a:cxnSpLocks/>
            </p:cNvCxnSpPr>
            <p:nvPr/>
          </p:nvCxnSpPr>
          <p:spPr>
            <a:xfrm>
              <a:off x="7160654" y="4548611"/>
              <a:ext cx="1275008" cy="206062"/>
            </a:xfrm>
            <a:prstGeom prst="line">
              <a:avLst/>
            </a:prstGeom>
            <a:ln w="127000" cap="rnd">
              <a:solidFill>
                <a:schemeClr val="accent4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319FCEA-47A9-D64F-A7B2-5D92ECB85455}"/>
              </a:ext>
            </a:extLst>
          </p:cNvPr>
          <p:cNvGrpSpPr/>
          <p:nvPr/>
        </p:nvGrpSpPr>
        <p:grpSpPr>
          <a:xfrm>
            <a:off x="2932644" y="1311513"/>
            <a:ext cx="2626623" cy="252766"/>
            <a:chOff x="1225252" y="1626636"/>
            <a:chExt cx="2626623" cy="25276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8D918E4-4BC6-7141-8899-8DB813CB0332}"/>
                </a:ext>
              </a:extLst>
            </p:cNvPr>
            <p:cNvSpPr/>
            <p:nvPr/>
          </p:nvSpPr>
          <p:spPr>
            <a:xfrm>
              <a:off x="2726197" y="1626636"/>
              <a:ext cx="503710" cy="25276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65E7EE-1946-2D4C-A81B-EED51D8A3D21}"/>
                </a:ext>
              </a:extLst>
            </p:cNvPr>
            <p:cNvSpPr/>
            <p:nvPr/>
          </p:nvSpPr>
          <p:spPr>
            <a:xfrm>
              <a:off x="3229907" y="1626636"/>
              <a:ext cx="621968" cy="25276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EAB80CF-A6D2-1F49-962F-B1FBA8428BAF}"/>
                </a:ext>
              </a:extLst>
            </p:cNvPr>
            <p:cNvSpPr/>
            <p:nvPr/>
          </p:nvSpPr>
          <p:spPr>
            <a:xfrm>
              <a:off x="2240415" y="1626636"/>
              <a:ext cx="503710" cy="25276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30464A7-E2A2-3A41-A3BD-2DE87AED45D9}"/>
                </a:ext>
              </a:extLst>
            </p:cNvPr>
            <p:cNvSpPr/>
            <p:nvPr/>
          </p:nvSpPr>
          <p:spPr>
            <a:xfrm>
              <a:off x="1728963" y="1626636"/>
              <a:ext cx="503710" cy="25276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105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8ACB434-42F6-FA4D-8D57-6E00598065E2}"/>
                </a:ext>
              </a:extLst>
            </p:cNvPr>
            <p:cNvSpPr/>
            <p:nvPr/>
          </p:nvSpPr>
          <p:spPr>
            <a:xfrm>
              <a:off x="1225252" y="1626636"/>
              <a:ext cx="503710" cy="25276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104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D596A2E6-71E3-294F-9ACE-D77F0FA71A8C}"/>
              </a:ext>
            </a:extLst>
          </p:cNvPr>
          <p:cNvSpPr/>
          <p:nvPr/>
        </p:nvSpPr>
        <p:spPr>
          <a:xfrm>
            <a:off x="3688210" y="5481891"/>
            <a:ext cx="1209891" cy="70765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100 → Pop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101 → Pop, R3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102 → Pop, R4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3A91C5-FEF8-2646-8330-2DBDEC3C6A5E}"/>
              </a:ext>
            </a:extLst>
          </p:cNvPr>
          <p:cNvSpPr/>
          <p:nvPr/>
        </p:nvSpPr>
        <p:spPr>
          <a:xfrm>
            <a:off x="5242143" y="5481891"/>
            <a:ext cx="1209891" cy="123958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100 → Pop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101 → Pop, R1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102 → Pop, R2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103 → Pop, R4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104 → Pop, R6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105 → Pop, R7</a:t>
            </a:r>
          </a:p>
          <a:p>
            <a:endParaRPr lang="en-US" sz="1200" dirty="0">
              <a:solidFill>
                <a:schemeClr val="tx1"/>
              </a:solidFill>
              <a:latin typeface="Avenir Book" panose="02000503020000020003" pitchFamily="2" charset="0"/>
            </a:endParaRPr>
          </a:p>
          <a:p>
            <a:endParaRPr lang="en-US" sz="1200" dirty="0">
              <a:solidFill>
                <a:schemeClr val="tx1"/>
              </a:solidFill>
              <a:latin typeface="Avenir Book" panose="02000503020000020003" pitchFamily="2" charset="0"/>
            </a:endParaRPr>
          </a:p>
          <a:p>
            <a:endParaRPr lang="en-US" sz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C29B1D-DAB2-1F4C-B7A6-D93C8DF7B2A8}"/>
              </a:ext>
            </a:extLst>
          </p:cNvPr>
          <p:cNvSpPr/>
          <p:nvPr/>
        </p:nvSpPr>
        <p:spPr>
          <a:xfrm>
            <a:off x="6869476" y="5481891"/>
            <a:ext cx="1209891" cy="123958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100 → Pop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101 → Pop, R2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102 → Pop, R3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103 → Pop, R4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104 → Pop, R7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105→ Pop, R8</a:t>
            </a:r>
          </a:p>
          <a:p>
            <a:endParaRPr lang="en-US" sz="1200" dirty="0">
              <a:solidFill>
                <a:schemeClr val="tx1"/>
              </a:solidFill>
              <a:latin typeface="Avenir Book" panose="02000503020000020003" pitchFamily="2" charset="0"/>
            </a:endParaRPr>
          </a:p>
          <a:p>
            <a:endParaRPr lang="en-US" sz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A88C1C-B623-DE41-B342-B30809BCF93B}"/>
              </a:ext>
            </a:extLst>
          </p:cNvPr>
          <p:cNvSpPr/>
          <p:nvPr/>
        </p:nvSpPr>
        <p:spPr>
          <a:xfrm>
            <a:off x="8496809" y="5481891"/>
            <a:ext cx="1209891" cy="104449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100 → Pop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101 → Pop, R4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102 → Pop, R6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103 → Pop, R9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104 → Pop, R10</a:t>
            </a:r>
          </a:p>
          <a:p>
            <a:endParaRPr lang="en-US" sz="1200" dirty="0">
              <a:solidFill>
                <a:schemeClr val="tx1"/>
              </a:solidFill>
              <a:latin typeface="Avenir Book" panose="02000503020000020003" pitchFamily="2" charset="0"/>
            </a:endParaRPr>
          </a:p>
          <a:p>
            <a:endParaRPr lang="en-US" sz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E9D2B13-14ED-C945-B3F3-A20D25E51883}"/>
              </a:ext>
            </a:extLst>
          </p:cNvPr>
          <p:cNvSpPr/>
          <p:nvPr/>
        </p:nvSpPr>
        <p:spPr>
          <a:xfrm>
            <a:off x="10124143" y="5481891"/>
            <a:ext cx="1209891" cy="70765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100 → Pop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101 → Pop, R6</a:t>
            </a:r>
          </a:p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102 → Pop, R8</a:t>
            </a:r>
          </a:p>
          <a:p>
            <a:endParaRPr lang="en-US" sz="1200" dirty="0">
              <a:solidFill>
                <a:schemeClr val="tx1"/>
              </a:solidFill>
              <a:latin typeface="Avenir Book" panose="02000503020000020003" pitchFamily="2" charset="0"/>
            </a:endParaRPr>
          </a:p>
          <a:p>
            <a:endParaRPr lang="en-US" sz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B9503F-03D9-2449-AC80-5F1D00C2DD6B}"/>
              </a:ext>
            </a:extLst>
          </p:cNvPr>
          <p:cNvSpPr/>
          <p:nvPr/>
        </p:nvSpPr>
        <p:spPr>
          <a:xfrm>
            <a:off x="2089200" y="6336879"/>
            <a:ext cx="2788497" cy="28894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 anchorCtr="0"/>
          <a:lstStyle/>
          <a:p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1.1.1.1 → Push 104, 105, 104, 100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B071C9B-BF86-1549-A15C-0AC72304A5FE}"/>
              </a:ext>
            </a:extLst>
          </p:cNvPr>
          <p:cNvGrpSpPr/>
          <p:nvPr/>
        </p:nvGrpSpPr>
        <p:grpSpPr>
          <a:xfrm>
            <a:off x="5864173" y="1311513"/>
            <a:ext cx="2122912" cy="252766"/>
            <a:chOff x="1728963" y="1626636"/>
            <a:chExt cx="2122912" cy="25276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6A67013-02EF-CB49-BAF7-9D27E9541D11}"/>
                </a:ext>
              </a:extLst>
            </p:cNvPr>
            <p:cNvSpPr/>
            <p:nvPr/>
          </p:nvSpPr>
          <p:spPr>
            <a:xfrm>
              <a:off x="2726197" y="1626636"/>
              <a:ext cx="503710" cy="25276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47CEE64-E72F-C34F-B0B9-26FF152B11C8}"/>
                </a:ext>
              </a:extLst>
            </p:cNvPr>
            <p:cNvSpPr/>
            <p:nvPr/>
          </p:nvSpPr>
          <p:spPr>
            <a:xfrm>
              <a:off x="3229907" y="1626636"/>
              <a:ext cx="621968" cy="25276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E747C9-FC41-EE48-B355-A58706804BC3}"/>
                </a:ext>
              </a:extLst>
            </p:cNvPr>
            <p:cNvSpPr/>
            <p:nvPr/>
          </p:nvSpPr>
          <p:spPr>
            <a:xfrm>
              <a:off x="2240415" y="1626636"/>
              <a:ext cx="503710" cy="25276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104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54568AB-6AC0-A241-96B5-C7F169B17F4C}"/>
                </a:ext>
              </a:extLst>
            </p:cNvPr>
            <p:cNvSpPr/>
            <p:nvPr/>
          </p:nvSpPr>
          <p:spPr>
            <a:xfrm>
              <a:off x="1728963" y="1626636"/>
              <a:ext cx="503710" cy="25276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105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B6D93AD-9BAD-664E-ADB9-B5762CE8F633}"/>
              </a:ext>
            </a:extLst>
          </p:cNvPr>
          <p:cNvGrpSpPr/>
          <p:nvPr/>
        </p:nvGrpSpPr>
        <p:grpSpPr>
          <a:xfrm>
            <a:off x="8291991" y="1311513"/>
            <a:ext cx="1611460" cy="252766"/>
            <a:chOff x="2240415" y="1626636"/>
            <a:chExt cx="1611460" cy="252766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22D40D9-76F5-4244-B030-AF5E9AEDB40E}"/>
                </a:ext>
              </a:extLst>
            </p:cNvPr>
            <p:cNvSpPr/>
            <p:nvPr/>
          </p:nvSpPr>
          <p:spPr>
            <a:xfrm>
              <a:off x="2726197" y="1626636"/>
              <a:ext cx="503710" cy="25276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3C3F1D8-0A7D-8848-945F-385C3BCF82D8}"/>
                </a:ext>
              </a:extLst>
            </p:cNvPr>
            <p:cNvSpPr/>
            <p:nvPr/>
          </p:nvSpPr>
          <p:spPr>
            <a:xfrm>
              <a:off x="3229907" y="1626636"/>
              <a:ext cx="621968" cy="25276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DFB0433-B77C-2548-B064-1EEEF3BE3F9E}"/>
                </a:ext>
              </a:extLst>
            </p:cNvPr>
            <p:cNvSpPr/>
            <p:nvPr/>
          </p:nvSpPr>
          <p:spPr>
            <a:xfrm>
              <a:off x="2240415" y="1626636"/>
              <a:ext cx="503710" cy="25276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104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2D332F3-9985-D949-9A42-A767577C435B}"/>
              </a:ext>
            </a:extLst>
          </p:cNvPr>
          <p:cNvGrpSpPr/>
          <p:nvPr/>
        </p:nvGrpSpPr>
        <p:grpSpPr>
          <a:xfrm>
            <a:off x="10208356" y="1311513"/>
            <a:ext cx="1125678" cy="252766"/>
            <a:chOff x="2726197" y="1626636"/>
            <a:chExt cx="1125678" cy="25276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1C7820C-1F66-984F-A760-5BB331E77136}"/>
                </a:ext>
              </a:extLst>
            </p:cNvPr>
            <p:cNvSpPr/>
            <p:nvPr/>
          </p:nvSpPr>
          <p:spPr>
            <a:xfrm>
              <a:off x="2726197" y="1626636"/>
              <a:ext cx="503710" cy="25276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BD04993-B6C4-6E4E-A502-CDD106FB5F98}"/>
                </a:ext>
              </a:extLst>
            </p:cNvPr>
            <p:cNvSpPr/>
            <p:nvPr/>
          </p:nvSpPr>
          <p:spPr>
            <a:xfrm>
              <a:off x="3229907" y="1626636"/>
              <a:ext cx="621968" cy="25276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1.1.1.1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19D88289-7B02-5D48-BB9C-0387D14F8DCB}"/>
              </a:ext>
            </a:extLst>
          </p:cNvPr>
          <p:cNvSpPr/>
          <p:nvPr/>
        </p:nvSpPr>
        <p:spPr>
          <a:xfrm>
            <a:off x="422197" y="2076012"/>
            <a:ext cx="2619796" cy="3250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Sender encodes path into packet.</a:t>
            </a:r>
          </a:p>
          <a:p>
            <a:endParaRPr lang="en-US" dirty="0">
              <a:solidFill>
                <a:schemeClr val="tx1"/>
              </a:solidFill>
              <a:latin typeface="Avenir Book" panose="02000503020000020003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No path signaling required.</a:t>
            </a:r>
          </a:p>
          <a:p>
            <a:endParaRPr lang="en-US" dirty="0">
              <a:solidFill>
                <a:schemeClr val="tx1"/>
              </a:solidFill>
              <a:latin typeface="Avenir Book" panose="02000503020000020003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Less state in routers:</a:t>
            </a:r>
          </a:p>
          <a:p>
            <a:r>
              <a:rPr lang="en-US" i="1" dirty="0">
                <a:solidFill>
                  <a:schemeClr val="tx1"/>
                </a:solidFill>
                <a:latin typeface="Avenir Book" panose="02000503020000020003" pitchFamily="2" charset="0"/>
              </a:rPr>
              <a:t>O(#neighbors)</a:t>
            </a:r>
          </a:p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Instead of</a:t>
            </a:r>
          </a:p>
          <a:p>
            <a:r>
              <a:rPr lang="en-US" i="1" dirty="0">
                <a:solidFill>
                  <a:schemeClr val="tx1"/>
                </a:solidFill>
                <a:latin typeface="Avenir Book" panose="02000503020000020003" pitchFamily="2" charset="0"/>
              </a:rPr>
              <a:t>O(#paths)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9BDE9BA-D466-D843-B956-1C0B0B87F286}"/>
              </a:ext>
            </a:extLst>
          </p:cNvPr>
          <p:cNvCxnSpPr>
            <a:cxnSpLocks/>
          </p:cNvCxnSpPr>
          <p:nvPr/>
        </p:nvCxnSpPr>
        <p:spPr>
          <a:xfrm>
            <a:off x="6762258" y="1571223"/>
            <a:ext cx="0" cy="17448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E18A052-243B-394A-990E-8F4A8FB90D0A}"/>
              </a:ext>
            </a:extLst>
          </p:cNvPr>
          <p:cNvCxnSpPr>
            <a:cxnSpLocks/>
          </p:cNvCxnSpPr>
          <p:nvPr/>
        </p:nvCxnSpPr>
        <p:spPr>
          <a:xfrm flipH="1">
            <a:off x="7796724" y="2713918"/>
            <a:ext cx="1239700" cy="943266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F8286FE-53E4-9F49-8108-402A5B42289E}"/>
              </a:ext>
            </a:extLst>
          </p:cNvPr>
          <p:cNvCxnSpPr>
            <a:cxnSpLocks/>
          </p:cNvCxnSpPr>
          <p:nvPr/>
        </p:nvCxnSpPr>
        <p:spPr>
          <a:xfrm flipH="1">
            <a:off x="8718630" y="2968580"/>
            <a:ext cx="1694270" cy="128914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C141656-CFA5-6D45-9C09-26C4E4CB277A}"/>
              </a:ext>
            </a:extLst>
          </p:cNvPr>
          <p:cNvCxnSpPr>
            <a:cxnSpLocks/>
          </p:cNvCxnSpPr>
          <p:nvPr/>
        </p:nvCxnSpPr>
        <p:spPr>
          <a:xfrm>
            <a:off x="9036424" y="1584101"/>
            <a:ext cx="0" cy="1133341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24A919B-B6B0-2946-8FF1-D48869227FA9}"/>
              </a:ext>
            </a:extLst>
          </p:cNvPr>
          <p:cNvCxnSpPr>
            <a:cxnSpLocks/>
          </p:cNvCxnSpPr>
          <p:nvPr/>
        </p:nvCxnSpPr>
        <p:spPr>
          <a:xfrm>
            <a:off x="10423359" y="1571223"/>
            <a:ext cx="0" cy="1403797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5AE644D-855A-2944-A27D-7C917B31B030}"/>
              </a:ext>
            </a:extLst>
          </p:cNvPr>
          <p:cNvCxnSpPr>
            <a:cxnSpLocks/>
          </p:cNvCxnSpPr>
          <p:nvPr/>
        </p:nvCxnSpPr>
        <p:spPr>
          <a:xfrm>
            <a:off x="5242143" y="1584101"/>
            <a:ext cx="0" cy="2197847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B84E81E-00C4-9242-9D81-76A199B251FD}"/>
              </a:ext>
            </a:extLst>
          </p:cNvPr>
          <p:cNvCxnSpPr>
            <a:cxnSpLocks/>
          </p:cNvCxnSpPr>
          <p:nvPr/>
        </p:nvCxnSpPr>
        <p:spPr>
          <a:xfrm flipV="1">
            <a:off x="4226290" y="4445032"/>
            <a:ext cx="0" cy="102205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85EF290-92FE-DB45-B363-048AE25385D8}"/>
              </a:ext>
            </a:extLst>
          </p:cNvPr>
          <p:cNvCxnSpPr>
            <a:cxnSpLocks/>
          </p:cNvCxnSpPr>
          <p:nvPr/>
        </p:nvCxnSpPr>
        <p:spPr>
          <a:xfrm flipV="1">
            <a:off x="5492713" y="4445032"/>
            <a:ext cx="0" cy="102205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203C22A-7F83-1C41-8830-9400A55835EB}"/>
              </a:ext>
            </a:extLst>
          </p:cNvPr>
          <p:cNvCxnSpPr>
            <a:cxnSpLocks/>
          </p:cNvCxnSpPr>
          <p:nvPr/>
        </p:nvCxnSpPr>
        <p:spPr>
          <a:xfrm flipV="1">
            <a:off x="5499279" y="3514737"/>
            <a:ext cx="528034" cy="922035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71FA72D-9415-CC47-A99A-B249157A833F}"/>
              </a:ext>
            </a:extLst>
          </p:cNvPr>
          <p:cNvCxnSpPr>
            <a:cxnSpLocks/>
          </p:cNvCxnSpPr>
          <p:nvPr/>
        </p:nvCxnSpPr>
        <p:spPr>
          <a:xfrm flipV="1">
            <a:off x="7477859" y="3538384"/>
            <a:ext cx="0" cy="1941577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BD2BABA-2DA9-0841-B120-51954F795E45}"/>
              </a:ext>
            </a:extLst>
          </p:cNvPr>
          <p:cNvCxnSpPr>
            <a:cxnSpLocks/>
          </p:cNvCxnSpPr>
          <p:nvPr/>
        </p:nvCxnSpPr>
        <p:spPr>
          <a:xfrm flipV="1">
            <a:off x="8795701" y="4823138"/>
            <a:ext cx="0" cy="635684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9B5F79D-DAC8-2F41-9429-E810405F6A76}"/>
              </a:ext>
            </a:extLst>
          </p:cNvPr>
          <p:cNvCxnSpPr>
            <a:cxnSpLocks/>
          </p:cNvCxnSpPr>
          <p:nvPr/>
        </p:nvCxnSpPr>
        <p:spPr>
          <a:xfrm flipH="1" flipV="1">
            <a:off x="8408765" y="4363539"/>
            <a:ext cx="386936" cy="459599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2A738C9-A8BD-524D-8102-EE9372DE91CB}"/>
              </a:ext>
            </a:extLst>
          </p:cNvPr>
          <p:cNvCxnSpPr>
            <a:cxnSpLocks/>
          </p:cNvCxnSpPr>
          <p:nvPr/>
        </p:nvCxnSpPr>
        <p:spPr>
          <a:xfrm flipV="1">
            <a:off x="10280045" y="4958366"/>
            <a:ext cx="0" cy="508717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900D39A-4B1A-EE4B-B301-5F650BD1012B}"/>
              </a:ext>
            </a:extLst>
          </p:cNvPr>
          <p:cNvCxnSpPr>
            <a:cxnSpLocks/>
          </p:cNvCxnSpPr>
          <p:nvPr/>
        </p:nvCxnSpPr>
        <p:spPr>
          <a:xfrm flipH="1" flipV="1">
            <a:off x="9823364" y="4424375"/>
            <a:ext cx="444146" cy="527552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304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MPLS (GMPLS)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F11291-4EEA-C944-92F0-F752158B5824}"/>
              </a:ext>
            </a:extLst>
          </p:cNvPr>
          <p:cNvSpPr/>
          <p:nvPr/>
        </p:nvSpPr>
        <p:spPr>
          <a:xfrm>
            <a:off x="420631" y="1270021"/>
            <a:ext cx="11322187" cy="10249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Generalization of MPLS when data plane cannot carry explicit labels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Instead the label is implicit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868C6E-4671-EB43-977C-58377E01D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31" y="2621536"/>
            <a:ext cx="3406588" cy="6813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685869-5760-E548-BA0E-3B3D19DE7B17}"/>
              </a:ext>
            </a:extLst>
          </p:cNvPr>
          <p:cNvSpPr/>
          <p:nvPr/>
        </p:nvSpPr>
        <p:spPr>
          <a:xfrm>
            <a:off x="4012243" y="3973145"/>
            <a:ext cx="6563516" cy="7391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OXC: Optical port is implicit label</a:t>
            </a:r>
            <a:endParaRPr lang="en-US" sz="20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9DDC36-267B-E84F-88C3-378C75417B49}"/>
              </a:ext>
            </a:extLst>
          </p:cNvPr>
          <p:cNvSpPr/>
          <p:nvPr/>
        </p:nvSpPr>
        <p:spPr>
          <a:xfrm>
            <a:off x="4012243" y="2621536"/>
            <a:ext cx="6563516" cy="7391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ROADM: Wavelength is implicit label</a:t>
            </a:r>
            <a:endParaRPr lang="en-US" sz="20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AEA409-554F-1A47-87DC-28F2C81A1BDF}"/>
              </a:ext>
            </a:extLst>
          </p:cNvPr>
          <p:cNvSpPr/>
          <p:nvPr/>
        </p:nvSpPr>
        <p:spPr>
          <a:xfrm>
            <a:off x="4012242" y="5324755"/>
            <a:ext cx="8000463" cy="7391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SONET ADM: TDM timeslot is implicit label</a:t>
            </a:r>
            <a:endParaRPr lang="en-US" sz="20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2A2750-49E7-FA41-B0E9-6DA298E3E1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67" b="23029"/>
          <a:stretch/>
        </p:blipFill>
        <p:spPr>
          <a:xfrm flipH="1">
            <a:off x="888232" y="3718232"/>
            <a:ext cx="2242918" cy="1204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70066B-F470-6D49-B4C1-07CB5E1E7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28" y="4967325"/>
            <a:ext cx="1823725" cy="136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72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Data-plane lessons for quantum networks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9F614B-3DB1-3E4C-B886-5488FFA098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data plane should use very simple but flexible primitives</a:t>
            </a:r>
            <a:br>
              <a:rPr lang="en-US" dirty="0"/>
            </a:br>
            <a:r>
              <a:rPr lang="en-US" sz="2000" dirty="0"/>
              <a:t>Just like MPLS push, swap, pop</a:t>
            </a:r>
          </a:p>
          <a:p>
            <a:r>
              <a:rPr lang="en-US" dirty="0"/>
              <a:t>That support many different services</a:t>
            </a:r>
            <a:br>
              <a:rPr lang="en-US" dirty="0"/>
            </a:br>
            <a:r>
              <a:rPr lang="en-US" sz="2000" dirty="0"/>
              <a:t>Just like MPLS TE, FRR, PW, VPN, SR, …</a:t>
            </a:r>
          </a:p>
          <a:p>
            <a:r>
              <a:rPr lang="en-US" dirty="0"/>
              <a:t>That are independent of the signaling protocol</a:t>
            </a:r>
            <a:br>
              <a:rPr lang="en-US" dirty="0"/>
            </a:br>
            <a:r>
              <a:rPr lang="en-US" sz="2000" dirty="0"/>
              <a:t>Just like MPLS is independent of RSVP, LDP, BGP, …</a:t>
            </a:r>
            <a:endParaRPr lang="en-US" dirty="0"/>
          </a:p>
          <a:p>
            <a:r>
              <a:rPr lang="en-US" dirty="0"/>
              <a:t>That don’t assume that data plane can carry control headers</a:t>
            </a:r>
            <a:br>
              <a:rPr lang="en-US" dirty="0"/>
            </a:br>
            <a:r>
              <a:rPr lang="en-US" sz="2000" dirty="0"/>
              <a:t>Just like GMPLS</a:t>
            </a:r>
            <a:br>
              <a:rPr lang="en-US" sz="2000" dirty="0"/>
            </a:br>
            <a:r>
              <a:rPr lang="en-US" sz="2000" dirty="0"/>
              <a:t>Qubits don’t have headers; need some implicit label (e.g. timeslot)</a:t>
            </a:r>
          </a:p>
          <a:p>
            <a:r>
              <a:rPr lang="en-US" dirty="0"/>
              <a:t>The quantum data plane will need to be stateful</a:t>
            </a:r>
            <a:br>
              <a:rPr lang="en-US" dirty="0"/>
            </a:br>
            <a:r>
              <a:rPr lang="en-US" sz="1800" dirty="0"/>
              <a:t>Unlike IP and MPLS which are stateless</a:t>
            </a:r>
            <a:br>
              <a:rPr lang="en-US" sz="1800" dirty="0"/>
            </a:br>
            <a:r>
              <a:rPr lang="en-US" sz="1800" dirty="0"/>
              <a:t>Needed because the creation of a single end-to-end Bell pair is a stateful multi-step process: multiple point-to-point Bell pairs, distillation, swaps, etc.</a:t>
            </a:r>
          </a:p>
          <a:p>
            <a:r>
              <a:rPr lang="en-US" dirty="0"/>
              <a:t>Proposal: use P4 and add quantum and statefulness extensions</a:t>
            </a:r>
            <a:br>
              <a:rPr lang="en-US" dirty="0"/>
            </a:br>
            <a:r>
              <a:rPr lang="en-US" sz="1800" dirty="0"/>
              <a:t>In research phase, quantum protocols will change often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649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engineering to avoid congestion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9EC06F3-B843-7642-BB3D-22F5CC0CB886}"/>
              </a:ext>
            </a:extLst>
          </p:cNvPr>
          <p:cNvCxnSpPr>
            <a:cxnSpLocks/>
          </p:cNvCxnSpPr>
          <p:nvPr/>
        </p:nvCxnSpPr>
        <p:spPr>
          <a:xfrm>
            <a:off x="1534332" y="2293749"/>
            <a:ext cx="1751309" cy="1270861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56EA057-9F0A-2743-B05D-8ADEBEF251E7}"/>
              </a:ext>
            </a:extLst>
          </p:cNvPr>
          <p:cNvCxnSpPr>
            <a:cxnSpLocks/>
          </p:cNvCxnSpPr>
          <p:nvPr/>
        </p:nvCxnSpPr>
        <p:spPr>
          <a:xfrm flipV="1">
            <a:off x="1534332" y="3564610"/>
            <a:ext cx="1751309" cy="1208868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B6A2C44-E463-9B4F-B408-5E7DACBE13F1}"/>
              </a:ext>
            </a:extLst>
          </p:cNvPr>
          <p:cNvCxnSpPr>
            <a:cxnSpLocks/>
          </p:cNvCxnSpPr>
          <p:nvPr/>
        </p:nvCxnSpPr>
        <p:spPr>
          <a:xfrm flipV="1">
            <a:off x="3306300" y="2262754"/>
            <a:ext cx="2689728" cy="1300479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55741EB-DC21-C247-A155-356B7C4E9F79}"/>
              </a:ext>
            </a:extLst>
          </p:cNvPr>
          <p:cNvCxnSpPr>
            <a:cxnSpLocks/>
          </p:cNvCxnSpPr>
          <p:nvPr/>
        </p:nvCxnSpPr>
        <p:spPr>
          <a:xfrm>
            <a:off x="3306300" y="3572515"/>
            <a:ext cx="1627321" cy="1198636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26A3056-E127-7D4B-B4BB-66572893C22C}"/>
              </a:ext>
            </a:extLst>
          </p:cNvPr>
          <p:cNvCxnSpPr>
            <a:cxnSpLocks/>
          </p:cNvCxnSpPr>
          <p:nvPr/>
        </p:nvCxnSpPr>
        <p:spPr>
          <a:xfrm flipH="1" flipV="1">
            <a:off x="4954280" y="4780433"/>
            <a:ext cx="2124819" cy="11926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33AF609-EE91-CD4D-84F8-62C9FBD52FAA}"/>
              </a:ext>
            </a:extLst>
          </p:cNvPr>
          <p:cNvCxnSpPr>
            <a:cxnSpLocks/>
          </p:cNvCxnSpPr>
          <p:nvPr/>
        </p:nvCxnSpPr>
        <p:spPr>
          <a:xfrm flipV="1">
            <a:off x="7079099" y="3555866"/>
            <a:ext cx="1516246" cy="1215285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99782D6-3285-5049-A9BC-9D48BA629501}"/>
              </a:ext>
            </a:extLst>
          </p:cNvPr>
          <p:cNvCxnSpPr>
            <a:cxnSpLocks/>
          </p:cNvCxnSpPr>
          <p:nvPr/>
        </p:nvCxnSpPr>
        <p:spPr>
          <a:xfrm>
            <a:off x="6024573" y="2340308"/>
            <a:ext cx="2581105" cy="1231731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43A20D9-50EE-9349-89A8-F1F904BF74B5}"/>
              </a:ext>
            </a:extLst>
          </p:cNvPr>
          <p:cNvCxnSpPr>
            <a:cxnSpLocks/>
          </p:cNvCxnSpPr>
          <p:nvPr/>
        </p:nvCxnSpPr>
        <p:spPr>
          <a:xfrm flipH="1">
            <a:off x="8595345" y="2331026"/>
            <a:ext cx="1904623" cy="1278817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A5F4B38-1BED-8A43-A6A1-2A0558156CA0}"/>
              </a:ext>
            </a:extLst>
          </p:cNvPr>
          <p:cNvCxnSpPr>
            <a:cxnSpLocks/>
          </p:cNvCxnSpPr>
          <p:nvPr/>
        </p:nvCxnSpPr>
        <p:spPr>
          <a:xfrm flipH="1" flipV="1">
            <a:off x="8634223" y="3609843"/>
            <a:ext cx="1995525" cy="1260252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FCC34D8C-09DA-8446-A578-4587078C5A57}"/>
              </a:ext>
            </a:extLst>
          </p:cNvPr>
          <p:cNvSpPr/>
          <p:nvPr/>
        </p:nvSpPr>
        <p:spPr>
          <a:xfrm>
            <a:off x="966051" y="1754834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09E90E3-86F7-B642-A9A9-80AD3749DCB2}"/>
              </a:ext>
            </a:extLst>
          </p:cNvPr>
          <p:cNvSpPr/>
          <p:nvPr/>
        </p:nvSpPr>
        <p:spPr>
          <a:xfrm>
            <a:off x="2769931" y="2970255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54D5AC8-966F-654C-B7C4-6606305D1FEF}"/>
              </a:ext>
            </a:extLst>
          </p:cNvPr>
          <p:cNvSpPr/>
          <p:nvPr/>
        </p:nvSpPr>
        <p:spPr>
          <a:xfrm>
            <a:off x="5469991" y="1753457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R5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41F834C-D910-3B42-87EA-636B4E927F34}"/>
              </a:ext>
            </a:extLst>
          </p:cNvPr>
          <p:cNvSpPr/>
          <p:nvPr/>
        </p:nvSpPr>
        <p:spPr>
          <a:xfrm>
            <a:off x="4397252" y="4185676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R4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16AE691-90AA-AF46-A94E-3A10DB4ECCF5}"/>
              </a:ext>
            </a:extLst>
          </p:cNvPr>
          <p:cNvSpPr/>
          <p:nvPr/>
        </p:nvSpPr>
        <p:spPr>
          <a:xfrm>
            <a:off x="966051" y="4185677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D2831F7-7788-9041-AD95-3A47E149BD85}"/>
              </a:ext>
            </a:extLst>
          </p:cNvPr>
          <p:cNvSpPr/>
          <p:nvPr/>
        </p:nvSpPr>
        <p:spPr>
          <a:xfrm>
            <a:off x="6542730" y="4185675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R6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F5446B3-04CA-FF48-9D1D-23A562774F6C}"/>
              </a:ext>
            </a:extLst>
          </p:cNvPr>
          <p:cNvSpPr/>
          <p:nvPr/>
        </p:nvSpPr>
        <p:spPr>
          <a:xfrm>
            <a:off x="8058976" y="2970255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R7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AAA956B-510E-2E4E-9FBE-1ADDAC0477CF}"/>
              </a:ext>
            </a:extLst>
          </p:cNvPr>
          <p:cNvSpPr/>
          <p:nvPr/>
        </p:nvSpPr>
        <p:spPr>
          <a:xfrm>
            <a:off x="9973931" y="1803939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R8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E3F8CFF-B8AA-0849-B5F9-7F72348EAF42}"/>
              </a:ext>
            </a:extLst>
          </p:cNvPr>
          <p:cNvSpPr/>
          <p:nvPr/>
        </p:nvSpPr>
        <p:spPr>
          <a:xfrm>
            <a:off x="9973931" y="4234782"/>
            <a:ext cx="1072739" cy="10727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Router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R9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6354F7-56C3-8B48-8198-FC953E452B55}"/>
              </a:ext>
            </a:extLst>
          </p:cNvPr>
          <p:cNvCxnSpPr>
            <a:cxnSpLocks/>
          </p:cNvCxnSpPr>
          <p:nvPr/>
        </p:nvCxnSpPr>
        <p:spPr>
          <a:xfrm>
            <a:off x="1938047" y="2356454"/>
            <a:ext cx="1191695" cy="862657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333FFA5-ADB2-A54A-8D00-827D1DD851A6}"/>
              </a:ext>
            </a:extLst>
          </p:cNvPr>
          <p:cNvCxnSpPr>
            <a:cxnSpLocks/>
          </p:cNvCxnSpPr>
          <p:nvPr/>
        </p:nvCxnSpPr>
        <p:spPr>
          <a:xfrm flipH="1">
            <a:off x="3579198" y="2253472"/>
            <a:ext cx="2062115" cy="972911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1B7C86-F923-8544-A3C6-FB22833693FB}"/>
              </a:ext>
            </a:extLst>
          </p:cNvPr>
          <p:cNvCxnSpPr>
            <a:cxnSpLocks/>
          </p:cNvCxnSpPr>
          <p:nvPr/>
        </p:nvCxnSpPr>
        <p:spPr>
          <a:xfrm>
            <a:off x="6343622" y="2273503"/>
            <a:ext cx="2090947" cy="1028631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AA51824-25E8-EC46-934C-AACE07223DC9}"/>
              </a:ext>
            </a:extLst>
          </p:cNvPr>
          <p:cNvCxnSpPr>
            <a:cxnSpLocks/>
          </p:cNvCxnSpPr>
          <p:nvPr/>
        </p:nvCxnSpPr>
        <p:spPr>
          <a:xfrm flipH="1">
            <a:off x="8792442" y="2356454"/>
            <a:ext cx="1352598" cy="937068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2F298A2-BCE4-834C-BD55-3C3F08096529}"/>
              </a:ext>
            </a:extLst>
          </p:cNvPr>
          <p:cNvCxnSpPr>
            <a:cxnSpLocks/>
          </p:cNvCxnSpPr>
          <p:nvPr/>
        </p:nvCxnSpPr>
        <p:spPr>
          <a:xfrm flipH="1" flipV="1">
            <a:off x="3129742" y="3219111"/>
            <a:ext cx="428798" cy="7272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9606622-EFEB-6943-B507-4F1D7E862AC1}"/>
              </a:ext>
            </a:extLst>
          </p:cNvPr>
          <p:cNvCxnSpPr>
            <a:cxnSpLocks/>
          </p:cNvCxnSpPr>
          <p:nvPr/>
        </p:nvCxnSpPr>
        <p:spPr>
          <a:xfrm flipH="1" flipV="1">
            <a:off x="5641260" y="2255384"/>
            <a:ext cx="689690" cy="7370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57A5740-CC75-6646-A482-29D412C67A1D}"/>
              </a:ext>
            </a:extLst>
          </p:cNvPr>
          <p:cNvCxnSpPr>
            <a:cxnSpLocks/>
          </p:cNvCxnSpPr>
          <p:nvPr/>
        </p:nvCxnSpPr>
        <p:spPr>
          <a:xfrm flipH="1">
            <a:off x="8442025" y="3310285"/>
            <a:ext cx="350417" cy="0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D66EC34-DB70-5E42-8934-1095CD14EC74}"/>
              </a:ext>
            </a:extLst>
          </p:cNvPr>
          <p:cNvCxnSpPr>
            <a:cxnSpLocks/>
          </p:cNvCxnSpPr>
          <p:nvPr/>
        </p:nvCxnSpPr>
        <p:spPr>
          <a:xfrm flipV="1">
            <a:off x="1768641" y="3795166"/>
            <a:ext cx="1501465" cy="1014090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9599CE8-A46B-D443-B1B3-E0A131CEAA73}"/>
              </a:ext>
            </a:extLst>
          </p:cNvPr>
          <p:cNvCxnSpPr>
            <a:cxnSpLocks/>
          </p:cNvCxnSpPr>
          <p:nvPr/>
        </p:nvCxnSpPr>
        <p:spPr>
          <a:xfrm>
            <a:off x="3281029" y="3792247"/>
            <a:ext cx="1541517" cy="1177963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9C2B7B2-56CD-DB4C-8078-AEE75E2C512B}"/>
              </a:ext>
            </a:extLst>
          </p:cNvPr>
          <p:cNvCxnSpPr>
            <a:cxnSpLocks/>
          </p:cNvCxnSpPr>
          <p:nvPr/>
        </p:nvCxnSpPr>
        <p:spPr>
          <a:xfrm flipH="1">
            <a:off x="7197112" y="3797300"/>
            <a:ext cx="1429365" cy="1181537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465417-11F9-344C-8AAF-0C4BEAF601BF}"/>
              </a:ext>
            </a:extLst>
          </p:cNvPr>
          <p:cNvCxnSpPr>
            <a:cxnSpLocks/>
          </p:cNvCxnSpPr>
          <p:nvPr/>
        </p:nvCxnSpPr>
        <p:spPr>
          <a:xfrm flipH="1" flipV="1">
            <a:off x="8623300" y="3794125"/>
            <a:ext cx="1530176" cy="984502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8561C0A-4BF3-0140-9EE7-E126467771D8}"/>
              </a:ext>
            </a:extLst>
          </p:cNvPr>
          <p:cNvCxnSpPr>
            <a:cxnSpLocks/>
          </p:cNvCxnSpPr>
          <p:nvPr/>
        </p:nvCxnSpPr>
        <p:spPr>
          <a:xfrm flipH="1">
            <a:off x="4845051" y="4978837"/>
            <a:ext cx="2352061" cy="0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A2B24890-BCBF-144F-ACA1-1FA193172667}"/>
              </a:ext>
            </a:extLst>
          </p:cNvPr>
          <p:cNvSpPr/>
          <p:nvPr/>
        </p:nvSpPr>
        <p:spPr>
          <a:xfrm>
            <a:off x="2229033" y="2214331"/>
            <a:ext cx="1199463" cy="480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Avenir Book" panose="02000503020000020003" pitchFamily="2" charset="0"/>
              </a:rPr>
              <a:t>8 Gbps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323E12C-1267-E048-B641-D674726A5BEC}"/>
              </a:ext>
            </a:extLst>
          </p:cNvPr>
          <p:cNvSpPr/>
          <p:nvPr/>
        </p:nvSpPr>
        <p:spPr>
          <a:xfrm>
            <a:off x="2211380" y="4413970"/>
            <a:ext cx="1199463" cy="480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Avenir Book" panose="02000503020000020003" pitchFamily="2" charset="0"/>
              </a:rPr>
              <a:t>8 Gbps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5DDFD59-BC29-5043-A55B-81B105D19565}"/>
              </a:ext>
            </a:extLst>
          </p:cNvPr>
          <p:cNvSpPr/>
          <p:nvPr/>
        </p:nvSpPr>
        <p:spPr>
          <a:xfrm>
            <a:off x="4470996" y="5381455"/>
            <a:ext cx="3030217" cy="480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venir Book" panose="02000503020000020003" pitchFamily="2" charset="0"/>
              </a:rPr>
              <a:t>Non-shortest path</a:t>
            </a:r>
          </a:p>
        </p:txBody>
      </p:sp>
    </p:spTree>
    <p:extLst>
      <p:ext uri="{BB962C8B-B14F-4D97-AF65-F5344CB8AC3E}">
        <p14:creationId xmlns:p14="http://schemas.microsoft.com/office/powerpoint/2010/main" val="872854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Signaling protocol for traffic engineered paths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0768AF-57D0-9843-B85A-D0D1014B5955}"/>
              </a:ext>
            </a:extLst>
          </p:cNvPr>
          <p:cNvCxnSpPr>
            <a:cxnSpLocks/>
          </p:cNvCxnSpPr>
          <p:nvPr/>
        </p:nvCxnSpPr>
        <p:spPr>
          <a:xfrm>
            <a:off x="3980951" y="3157955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67FBFC-7DD2-0B48-B336-6E5FC29A4182}"/>
              </a:ext>
            </a:extLst>
          </p:cNvPr>
          <p:cNvCxnSpPr>
            <a:cxnSpLocks/>
          </p:cNvCxnSpPr>
          <p:nvPr/>
        </p:nvCxnSpPr>
        <p:spPr>
          <a:xfrm>
            <a:off x="4000472" y="4198468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B010779-BC3A-D943-9B30-B2336EF88212}"/>
              </a:ext>
            </a:extLst>
          </p:cNvPr>
          <p:cNvCxnSpPr>
            <a:cxnSpLocks/>
          </p:cNvCxnSpPr>
          <p:nvPr/>
        </p:nvCxnSpPr>
        <p:spPr>
          <a:xfrm>
            <a:off x="7313907" y="3171094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E5144CA-CD00-0746-AE54-15BF9A6DC06C}"/>
              </a:ext>
            </a:extLst>
          </p:cNvPr>
          <p:cNvSpPr/>
          <p:nvPr/>
        </p:nvSpPr>
        <p:spPr>
          <a:xfrm>
            <a:off x="7812350" y="3957676"/>
            <a:ext cx="3738591" cy="8020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RSVP / Segment routing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Resource reservation protocol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4AA02E-923E-F541-B96E-4D6D49B6335E}"/>
              </a:ext>
            </a:extLst>
          </p:cNvPr>
          <p:cNvSpPr/>
          <p:nvPr/>
        </p:nvSpPr>
        <p:spPr>
          <a:xfrm>
            <a:off x="476286" y="1314052"/>
            <a:ext cx="3738591" cy="10624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ISIS-TE / OSPF-TE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Intermediate System to Intermediate System </a:t>
            </a:r>
            <a:br>
              <a:rPr lang="en-US" sz="1000" dirty="0">
                <a:latin typeface="Avenir Book" panose="02000503020000020003" pitchFamily="2" charset="0"/>
              </a:rPr>
            </a:br>
            <a:r>
              <a:rPr lang="en-US" sz="1000" dirty="0">
                <a:latin typeface="Avenir Book" panose="02000503020000020003" pitchFamily="2" charset="0"/>
              </a:rPr>
              <a:t>or Open Shortest Path First</a:t>
            </a:r>
            <a:br>
              <a:rPr lang="en-US" sz="1000" dirty="0">
                <a:latin typeface="Avenir Book" panose="02000503020000020003" pitchFamily="2" charset="0"/>
              </a:rPr>
            </a:br>
            <a:r>
              <a:rPr lang="en-US" sz="1000" dirty="0">
                <a:latin typeface="Avenir Book" panose="02000503020000020003" pitchFamily="2" charset="0"/>
              </a:rPr>
              <a:t> with Traffic Engineering Extensions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E12FBD4-B4EC-D641-9EE9-8E8E7BE83B9A}"/>
              </a:ext>
            </a:extLst>
          </p:cNvPr>
          <p:cNvSpPr/>
          <p:nvPr/>
        </p:nvSpPr>
        <p:spPr>
          <a:xfrm>
            <a:off x="710213" y="2719789"/>
            <a:ext cx="3270738" cy="896779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Network topology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Available resources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F148A3B-AFEC-2B4D-8C14-1C0F863E76F7}"/>
              </a:ext>
            </a:extLst>
          </p:cNvPr>
          <p:cNvSpPr/>
          <p:nvPr/>
        </p:nvSpPr>
        <p:spPr>
          <a:xfrm>
            <a:off x="710213" y="3740107"/>
            <a:ext cx="3270738" cy="896779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Traffic demand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Other constraints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DC51E00-8B91-C142-A4AB-301F603A1EE5}"/>
              </a:ext>
            </a:extLst>
          </p:cNvPr>
          <p:cNvSpPr/>
          <p:nvPr/>
        </p:nvSpPr>
        <p:spPr>
          <a:xfrm>
            <a:off x="7812350" y="2719347"/>
            <a:ext cx="3738591" cy="896779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Optimal routes for paths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C5D602-B8E2-5C44-8975-054F1855277E}"/>
              </a:ext>
            </a:extLst>
          </p:cNvPr>
          <p:cNvCxnSpPr>
            <a:cxnSpLocks/>
          </p:cNvCxnSpPr>
          <p:nvPr/>
        </p:nvCxnSpPr>
        <p:spPr>
          <a:xfrm>
            <a:off x="9669166" y="3611845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37D1C4-3DFB-9F45-BB19-43957112377B}"/>
              </a:ext>
            </a:extLst>
          </p:cNvPr>
          <p:cNvCxnSpPr>
            <a:cxnSpLocks/>
          </p:cNvCxnSpPr>
          <p:nvPr/>
        </p:nvCxnSpPr>
        <p:spPr>
          <a:xfrm>
            <a:off x="9669166" y="4764030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BF50EE3-7D91-DB43-9DA0-B85BB38E6BFA}"/>
              </a:ext>
            </a:extLst>
          </p:cNvPr>
          <p:cNvCxnSpPr>
            <a:cxnSpLocks/>
          </p:cNvCxnSpPr>
          <p:nvPr/>
        </p:nvCxnSpPr>
        <p:spPr>
          <a:xfrm>
            <a:off x="2345581" y="2376482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3C5FC2-A2F1-FB42-BD6B-1C3288921A44}"/>
              </a:ext>
            </a:extLst>
          </p:cNvPr>
          <p:cNvSpPr/>
          <p:nvPr/>
        </p:nvSpPr>
        <p:spPr>
          <a:xfrm>
            <a:off x="474834" y="5005898"/>
            <a:ext cx="3738591" cy="10624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NetFlow / IPFIX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Manual configuration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2A99ED5-8E3C-1048-8F1F-1ABEA1585E1B}"/>
              </a:ext>
            </a:extLst>
          </p:cNvPr>
          <p:cNvCxnSpPr>
            <a:cxnSpLocks/>
          </p:cNvCxnSpPr>
          <p:nvPr/>
        </p:nvCxnSpPr>
        <p:spPr>
          <a:xfrm flipV="1">
            <a:off x="2344129" y="4646479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A843301-3BED-3C4A-9D74-3FEAB7628099}"/>
              </a:ext>
            </a:extLst>
          </p:cNvPr>
          <p:cNvSpPr/>
          <p:nvPr/>
        </p:nvSpPr>
        <p:spPr>
          <a:xfrm>
            <a:off x="4465421" y="2719789"/>
            <a:ext cx="2848486" cy="19149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CSPF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Distributed Constrained Shortest Path First</a:t>
            </a:r>
          </a:p>
          <a:p>
            <a:pPr algn="ctr"/>
            <a:endParaRPr lang="en-US" sz="1000" dirty="0">
              <a:latin typeface="Avenir Book" panose="02000503020000020003" pitchFamily="2" charset="0"/>
            </a:endParaRP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or</a:t>
            </a:r>
          </a:p>
          <a:p>
            <a:pPr algn="ctr"/>
            <a:endParaRPr lang="en-US" sz="1000" dirty="0">
              <a:latin typeface="Avenir Book" panose="02000503020000020003" pitchFamily="2" charset="0"/>
            </a:endParaRP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PCE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Centralized Path Computation Element</a:t>
            </a:r>
          </a:p>
          <a:p>
            <a:pPr algn="ctr"/>
            <a:endParaRPr lang="en-US" sz="1000" dirty="0">
              <a:latin typeface="Avenir Book" panose="02000503020000020003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6B432B-D862-514D-B76D-17D9FC944813}"/>
              </a:ext>
            </a:extLst>
          </p:cNvPr>
          <p:cNvSpPr/>
          <p:nvPr/>
        </p:nvSpPr>
        <p:spPr>
          <a:xfrm>
            <a:off x="7812350" y="5121584"/>
            <a:ext cx="3738591" cy="9182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(G)MPLS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(Generalized) Multi-Protocol Label Switching</a:t>
            </a:r>
          </a:p>
        </p:txBody>
      </p:sp>
    </p:spTree>
    <p:extLst>
      <p:ext uri="{BB962C8B-B14F-4D97-AF65-F5344CB8AC3E}">
        <p14:creationId xmlns:p14="http://schemas.microsoft.com/office/powerpoint/2010/main" val="1170364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MPLS signaling protocols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8B2FE6-CDE7-E540-951A-07D3CB2D51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Resource reservation protocol with traffic engineering extensions (RSVP-TE)</a:t>
            </a:r>
          </a:p>
          <a:p>
            <a:r>
              <a:rPr lang="en-US" sz="2400" dirty="0"/>
              <a:t>Label distribution protocol (LDP)</a:t>
            </a:r>
          </a:p>
          <a:p>
            <a:r>
              <a:rPr lang="en-US" sz="2400" dirty="0"/>
              <a:t>Targeted label distribution protocol (T-LDP)</a:t>
            </a:r>
          </a:p>
          <a:p>
            <a:r>
              <a:rPr lang="en-US" sz="2400" dirty="0"/>
              <a:t>Border gateway protocol labeled unicast (BGP-LU)</a:t>
            </a:r>
          </a:p>
          <a:p>
            <a:r>
              <a:rPr lang="en-US" sz="2400" dirty="0"/>
              <a:t>Border gateway protocol layer 3 virtual private networks (BGP L3VPN)</a:t>
            </a:r>
          </a:p>
          <a:p>
            <a:r>
              <a:rPr lang="en-US" sz="2400" dirty="0"/>
              <a:t>Border gateway protocol layer 2 virtual private networks (BGP L2VPN)</a:t>
            </a:r>
          </a:p>
          <a:p>
            <a:r>
              <a:rPr lang="en-US" sz="2400" dirty="0"/>
              <a:t>Border gateway protocol layer ethernet virtual private networks (BGP EVPN)</a:t>
            </a:r>
          </a:p>
          <a:p>
            <a:r>
              <a:rPr lang="en-US" sz="2400" dirty="0"/>
              <a:t>Border gateway protocol labeled unicast (BGP LU)</a:t>
            </a:r>
          </a:p>
          <a:p>
            <a:r>
              <a:rPr lang="en-US" sz="2400" dirty="0"/>
              <a:t>OpenFlow</a:t>
            </a:r>
          </a:p>
        </p:txBody>
      </p:sp>
    </p:spTree>
    <p:extLst>
      <p:ext uri="{BB962C8B-B14F-4D97-AF65-F5344CB8AC3E}">
        <p14:creationId xmlns:p14="http://schemas.microsoft.com/office/powerpoint/2010/main" val="759150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allocation concepts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8B2FE6-CDE7-E540-951A-07D3CB2D51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Downstream vs upstream</a:t>
            </a:r>
          </a:p>
          <a:p>
            <a:r>
              <a:rPr lang="en-US" dirty="0"/>
              <a:t>On-demand vs unsolicited</a:t>
            </a:r>
          </a:p>
          <a:p>
            <a:r>
              <a:rPr lang="en-US" dirty="0"/>
              <a:t>Ordered vs unordered</a:t>
            </a:r>
          </a:p>
          <a:p>
            <a:r>
              <a:rPr lang="en-US" dirty="0"/>
              <a:t>Conservative vs liberal retention</a:t>
            </a:r>
          </a:p>
        </p:txBody>
      </p:sp>
    </p:spTree>
    <p:extLst>
      <p:ext uri="{BB962C8B-B14F-4D97-AF65-F5344CB8AC3E}">
        <p14:creationId xmlns:p14="http://schemas.microsoft.com/office/powerpoint/2010/main" val="37161812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reservation protocol (RSVP-TE)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8B2FE6-CDE7-E540-951A-07D3CB2D51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RSVP was originally designed for integrated services (</a:t>
            </a:r>
            <a:r>
              <a:rPr lang="en-US" dirty="0" err="1"/>
              <a:t>IntServ</a:t>
            </a:r>
            <a:r>
              <a:rPr lang="en-US" dirty="0"/>
              <a:t>)</a:t>
            </a:r>
            <a:br>
              <a:rPr lang="en-US" dirty="0"/>
            </a:br>
            <a:r>
              <a:rPr lang="en-US" sz="1800" dirty="0"/>
              <a:t>Bandwidth reservation for individual flows of traffic</a:t>
            </a:r>
          </a:p>
          <a:p>
            <a:r>
              <a:rPr lang="en-US" dirty="0"/>
              <a:t>RSVP-TE is currently used for differentiated services (</a:t>
            </a:r>
            <a:r>
              <a:rPr lang="en-US" dirty="0" err="1"/>
              <a:t>DiffServ</a:t>
            </a:r>
            <a:r>
              <a:rPr lang="en-US" dirty="0"/>
              <a:t>)</a:t>
            </a:r>
            <a:br>
              <a:rPr lang="en-US" dirty="0"/>
            </a:br>
            <a:r>
              <a:rPr lang="en-US" sz="1800" dirty="0"/>
              <a:t>Strategic / tactical bandwidth reservation of aggregates of many flows</a:t>
            </a:r>
          </a:p>
          <a:p>
            <a:r>
              <a:rPr lang="en-US" dirty="0"/>
              <a:t>Relies on OSPF-TE or ISIS-TE for path computation</a:t>
            </a:r>
          </a:p>
          <a:p>
            <a:r>
              <a:rPr lang="en-US" dirty="0"/>
              <a:t>Relies on MPLS or GMPLS for data plane</a:t>
            </a:r>
          </a:p>
          <a:p>
            <a:r>
              <a:rPr lang="en-US" dirty="0"/>
              <a:t>Uses downstream-on-demand label allocation with conservative retention mode</a:t>
            </a:r>
          </a:p>
        </p:txBody>
      </p:sp>
    </p:spTree>
    <p:extLst>
      <p:ext uri="{BB962C8B-B14F-4D97-AF65-F5344CB8AC3E}">
        <p14:creationId xmlns:p14="http://schemas.microsoft.com/office/powerpoint/2010/main" val="40097649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RSVP path signaling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B37B8A-D1B0-F64C-B4D2-A695F20598EE}"/>
              </a:ext>
            </a:extLst>
          </p:cNvPr>
          <p:cNvSpPr/>
          <p:nvPr/>
        </p:nvSpPr>
        <p:spPr>
          <a:xfrm>
            <a:off x="1218693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862D56-F1F9-3F4E-8E53-53D2AD39FAA7}"/>
              </a:ext>
            </a:extLst>
          </p:cNvPr>
          <p:cNvSpPr/>
          <p:nvPr/>
        </p:nvSpPr>
        <p:spPr>
          <a:xfrm>
            <a:off x="4067771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A57DFB-5416-2B4B-94D6-B1A3963BA349}"/>
              </a:ext>
            </a:extLst>
          </p:cNvPr>
          <p:cNvSpPr/>
          <p:nvPr/>
        </p:nvSpPr>
        <p:spPr>
          <a:xfrm>
            <a:off x="6880587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B82325-234F-4346-901C-A41AFB52CEC1}"/>
              </a:ext>
            </a:extLst>
          </p:cNvPr>
          <p:cNvSpPr/>
          <p:nvPr/>
        </p:nvSpPr>
        <p:spPr>
          <a:xfrm>
            <a:off x="9614248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AAC164-C092-124E-9715-30F8583171BB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903477" y="1770031"/>
            <a:ext cx="2164294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ACBE67-6F59-964A-BBB9-3A5158332713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4752555" y="1770031"/>
            <a:ext cx="2128032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C964D1-1B69-F74D-8BE9-A36F5783FA01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7565371" y="1770031"/>
            <a:ext cx="2048877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D72111-B1A6-A14D-B65A-FE8ED34B1B26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561085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19869B-966E-9A44-8E2B-B0C262943E53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4410163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3A9427-5912-6B4D-AECA-867E87E21EEE}"/>
              </a:ext>
            </a:extLst>
          </p:cNvPr>
          <p:cNvCxnSpPr>
            <a:cxnSpLocks/>
          </p:cNvCxnSpPr>
          <p:nvPr/>
        </p:nvCxnSpPr>
        <p:spPr>
          <a:xfrm>
            <a:off x="7226779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333B2C-E496-C445-93FF-8B3C5FC34682}"/>
              </a:ext>
            </a:extLst>
          </p:cNvPr>
          <p:cNvCxnSpPr>
            <a:cxnSpLocks/>
          </p:cNvCxnSpPr>
          <p:nvPr/>
        </p:nvCxnSpPr>
        <p:spPr>
          <a:xfrm>
            <a:off x="9943085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837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RSVP path signaling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B37B8A-D1B0-F64C-B4D2-A695F20598EE}"/>
              </a:ext>
            </a:extLst>
          </p:cNvPr>
          <p:cNvSpPr/>
          <p:nvPr/>
        </p:nvSpPr>
        <p:spPr>
          <a:xfrm>
            <a:off x="1218693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862D56-F1F9-3F4E-8E53-53D2AD39FAA7}"/>
              </a:ext>
            </a:extLst>
          </p:cNvPr>
          <p:cNvSpPr/>
          <p:nvPr/>
        </p:nvSpPr>
        <p:spPr>
          <a:xfrm>
            <a:off x="4067771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A57DFB-5416-2B4B-94D6-B1A3963BA349}"/>
              </a:ext>
            </a:extLst>
          </p:cNvPr>
          <p:cNvSpPr/>
          <p:nvPr/>
        </p:nvSpPr>
        <p:spPr>
          <a:xfrm>
            <a:off x="6880587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B82325-234F-4346-901C-A41AFB52CEC1}"/>
              </a:ext>
            </a:extLst>
          </p:cNvPr>
          <p:cNvSpPr/>
          <p:nvPr/>
        </p:nvSpPr>
        <p:spPr>
          <a:xfrm>
            <a:off x="9614248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AAC164-C092-124E-9715-30F8583171BB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903477" y="1770031"/>
            <a:ext cx="2164294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ACBE67-6F59-964A-BBB9-3A5158332713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4752555" y="1770031"/>
            <a:ext cx="2128032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C964D1-1B69-F74D-8BE9-A36F5783FA01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7565371" y="1770031"/>
            <a:ext cx="2048877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D72111-B1A6-A14D-B65A-FE8ED34B1B26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561085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19869B-966E-9A44-8E2B-B0C262943E53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4410163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3A9427-5912-6B4D-AECA-867E87E21EEE}"/>
              </a:ext>
            </a:extLst>
          </p:cNvPr>
          <p:cNvCxnSpPr>
            <a:cxnSpLocks/>
          </p:cNvCxnSpPr>
          <p:nvPr/>
        </p:nvCxnSpPr>
        <p:spPr>
          <a:xfrm>
            <a:off x="7226779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333B2C-E496-C445-93FF-8B3C5FC34682}"/>
              </a:ext>
            </a:extLst>
          </p:cNvPr>
          <p:cNvCxnSpPr>
            <a:cxnSpLocks/>
          </p:cNvCxnSpPr>
          <p:nvPr/>
        </p:nvCxnSpPr>
        <p:spPr>
          <a:xfrm>
            <a:off x="9943085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3BFE97-C52C-3A4C-BC79-3A65315E61B7}"/>
              </a:ext>
            </a:extLst>
          </p:cNvPr>
          <p:cNvCxnSpPr>
            <a:cxnSpLocks/>
          </p:cNvCxnSpPr>
          <p:nvPr/>
        </p:nvCxnSpPr>
        <p:spPr>
          <a:xfrm flipH="1" flipV="1">
            <a:off x="1561086" y="2567890"/>
            <a:ext cx="2859740" cy="17531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365D222-B8B1-1842-B08F-EEE0523A8A18}"/>
              </a:ext>
            </a:extLst>
          </p:cNvPr>
          <p:cNvSpPr/>
          <p:nvPr/>
        </p:nvSpPr>
        <p:spPr>
          <a:xfrm>
            <a:off x="2715447" y="2957757"/>
            <a:ext cx="3303184" cy="81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Reserve requested bandwidth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Allocate label 100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267A933-47C0-8B4E-95C2-9E69E1219FCD}"/>
              </a:ext>
            </a:extLst>
          </p:cNvPr>
          <p:cNvSpPr/>
          <p:nvPr/>
        </p:nvSpPr>
        <p:spPr>
          <a:xfrm>
            <a:off x="1061684" y="1837221"/>
            <a:ext cx="3890472" cy="7391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PATH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ERO = R2,R3,R4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requested bandwidth = 1 Gbps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69A263-253F-B343-B924-AC3A76E30576}"/>
              </a:ext>
            </a:extLst>
          </p:cNvPr>
          <p:cNvSpPr/>
          <p:nvPr/>
        </p:nvSpPr>
        <p:spPr>
          <a:xfrm>
            <a:off x="2059272" y="1968676"/>
            <a:ext cx="1852705" cy="43788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B3389A-EFDC-C748-81AA-93349F2F9C2F}"/>
              </a:ext>
            </a:extLst>
          </p:cNvPr>
          <p:cNvCxnSpPr>
            <a:cxnSpLocks/>
          </p:cNvCxnSpPr>
          <p:nvPr/>
        </p:nvCxnSpPr>
        <p:spPr>
          <a:xfrm>
            <a:off x="2326310" y="2403566"/>
            <a:ext cx="0" cy="2065403"/>
          </a:xfrm>
          <a:prstGeom prst="line">
            <a:avLst/>
          </a:prstGeom>
          <a:ln w="9525" cap="rnd">
            <a:solidFill>
              <a:srgbClr val="FFC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0E9EB4E-C554-7E4D-8551-320046E1B531}"/>
              </a:ext>
            </a:extLst>
          </p:cNvPr>
          <p:cNvSpPr/>
          <p:nvPr/>
        </p:nvSpPr>
        <p:spPr>
          <a:xfrm>
            <a:off x="2086095" y="4288158"/>
            <a:ext cx="8046306" cy="78129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ERO = Explicit Route Object (route computed by path computation function)</a:t>
            </a:r>
          </a:p>
        </p:txBody>
      </p:sp>
    </p:spTree>
    <p:extLst>
      <p:ext uri="{BB962C8B-B14F-4D97-AF65-F5344CB8AC3E}">
        <p14:creationId xmlns:p14="http://schemas.microsoft.com/office/powerpoint/2010/main" val="17144523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RSVP path signaling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B37B8A-D1B0-F64C-B4D2-A695F20598EE}"/>
              </a:ext>
            </a:extLst>
          </p:cNvPr>
          <p:cNvSpPr/>
          <p:nvPr/>
        </p:nvSpPr>
        <p:spPr>
          <a:xfrm>
            <a:off x="1218693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862D56-F1F9-3F4E-8E53-53D2AD39FAA7}"/>
              </a:ext>
            </a:extLst>
          </p:cNvPr>
          <p:cNvSpPr/>
          <p:nvPr/>
        </p:nvSpPr>
        <p:spPr>
          <a:xfrm>
            <a:off x="4067771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A57DFB-5416-2B4B-94D6-B1A3963BA349}"/>
              </a:ext>
            </a:extLst>
          </p:cNvPr>
          <p:cNvSpPr/>
          <p:nvPr/>
        </p:nvSpPr>
        <p:spPr>
          <a:xfrm>
            <a:off x="6880587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B82325-234F-4346-901C-A41AFB52CEC1}"/>
              </a:ext>
            </a:extLst>
          </p:cNvPr>
          <p:cNvSpPr/>
          <p:nvPr/>
        </p:nvSpPr>
        <p:spPr>
          <a:xfrm>
            <a:off x="9614248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AAC164-C092-124E-9715-30F8583171BB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903477" y="1770031"/>
            <a:ext cx="2164294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ACBE67-6F59-964A-BBB9-3A5158332713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4752555" y="1770031"/>
            <a:ext cx="2128032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C964D1-1B69-F74D-8BE9-A36F5783FA01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7565371" y="1770031"/>
            <a:ext cx="2048877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D72111-B1A6-A14D-B65A-FE8ED34B1B26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561085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19869B-966E-9A44-8E2B-B0C262943E53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4410163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3A9427-5912-6B4D-AECA-867E87E21EEE}"/>
              </a:ext>
            </a:extLst>
          </p:cNvPr>
          <p:cNvCxnSpPr>
            <a:cxnSpLocks/>
          </p:cNvCxnSpPr>
          <p:nvPr/>
        </p:nvCxnSpPr>
        <p:spPr>
          <a:xfrm>
            <a:off x="7226779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333B2C-E496-C445-93FF-8B3C5FC34682}"/>
              </a:ext>
            </a:extLst>
          </p:cNvPr>
          <p:cNvCxnSpPr>
            <a:cxnSpLocks/>
          </p:cNvCxnSpPr>
          <p:nvPr/>
        </p:nvCxnSpPr>
        <p:spPr>
          <a:xfrm>
            <a:off x="9943085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3BFE97-C52C-3A4C-BC79-3A65315E61B7}"/>
              </a:ext>
            </a:extLst>
          </p:cNvPr>
          <p:cNvCxnSpPr>
            <a:cxnSpLocks/>
          </p:cNvCxnSpPr>
          <p:nvPr/>
        </p:nvCxnSpPr>
        <p:spPr>
          <a:xfrm flipH="1" flipV="1">
            <a:off x="1561086" y="2567890"/>
            <a:ext cx="2859740" cy="175310"/>
          </a:xfrm>
          <a:prstGeom prst="line">
            <a:avLst/>
          </a:prstGeom>
          <a:ln w="25400" cap="rnd">
            <a:solidFill>
              <a:schemeClr val="tx2">
                <a:lumMod val="75000"/>
                <a:alpha val="1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216B77-9654-0741-9267-A08FD79A925A}"/>
              </a:ext>
            </a:extLst>
          </p:cNvPr>
          <p:cNvCxnSpPr>
            <a:cxnSpLocks/>
          </p:cNvCxnSpPr>
          <p:nvPr/>
        </p:nvCxnSpPr>
        <p:spPr>
          <a:xfrm flipH="1" flipV="1">
            <a:off x="4420826" y="2746874"/>
            <a:ext cx="2806142" cy="17202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162C657-62A9-884F-A47F-234D3F7FA7AB}"/>
              </a:ext>
            </a:extLst>
          </p:cNvPr>
          <p:cNvSpPr/>
          <p:nvPr/>
        </p:nvSpPr>
        <p:spPr>
          <a:xfrm>
            <a:off x="5571387" y="3089265"/>
            <a:ext cx="3303184" cy="81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Reserve requested bandwidth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Allocate label 101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2FE4EA-ADF5-2540-B05F-AE326414E358}"/>
              </a:ext>
            </a:extLst>
          </p:cNvPr>
          <p:cNvSpPr/>
          <p:nvPr/>
        </p:nvSpPr>
        <p:spPr>
          <a:xfrm>
            <a:off x="3350904" y="1991769"/>
            <a:ext cx="5035446" cy="85882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PATH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ERO = R2,R3,R4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requested bandwidth = 1 Gbps</a:t>
            </a:r>
          </a:p>
          <a:p>
            <a:pPr algn="ctr"/>
            <a:endParaRPr lang="en-US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5308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RSVP path signaling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B37B8A-D1B0-F64C-B4D2-A695F20598EE}"/>
              </a:ext>
            </a:extLst>
          </p:cNvPr>
          <p:cNvSpPr/>
          <p:nvPr/>
        </p:nvSpPr>
        <p:spPr>
          <a:xfrm>
            <a:off x="1218693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862D56-F1F9-3F4E-8E53-53D2AD39FAA7}"/>
              </a:ext>
            </a:extLst>
          </p:cNvPr>
          <p:cNvSpPr/>
          <p:nvPr/>
        </p:nvSpPr>
        <p:spPr>
          <a:xfrm>
            <a:off x="4067771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A57DFB-5416-2B4B-94D6-B1A3963BA349}"/>
              </a:ext>
            </a:extLst>
          </p:cNvPr>
          <p:cNvSpPr/>
          <p:nvPr/>
        </p:nvSpPr>
        <p:spPr>
          <a:xfrm>
            <a:off x="6880587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B82325-234F-4346-901C-A41AFB52CEC1}"/>
              </a:ext>
            </a:extLst>
          </p:cNvPr>
          <p:cNvSpPr/>
          <p:nvPr/>
        </p:nvSpPr>
        <p:spPr>
          <a:xfrm>
            <a:off x="9614248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AAC164-C092-124E-9715-30F8583171BB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903477" y="1770031"/>
            <a:ext cx="2164294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ACBE67-6F59-964A-BBB9-3A5158332713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4752555" y="1770031"/>
            <a:ext cx="2128032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C964D1-1B69-F74D-8BE9-A36F5783FA01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7565371" y="1770031"/>
            <a:ext cx="2048877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D72111-B1A6-A14D-B65A-FE8ED34B1B26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561085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19869B-966E-9A44-8E2B-B0C262943E53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4410163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3A9427-5912-6B4D-AECA-867E87E21EEE}"/>
              </a:ext>
            </a:extLst>
          </p:cNvPr>
          <p:cNvCxnSpPr>
            <a:cxnSpLocks/>
          </p:cNvCxnSpPr>
          <p:nvPr/>
        </p:nvCxnSpPr>
        <p:spPr>
          <a:xfrm>
            <a:off x="7226779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333B2C-E496-C445-93FF-8B3C5FC34682}"/>
              </a:ext>
            </a:extLst>
          </p:cNvPr>
          <p:cNvCxnSpPr>
            <a:cxnSpLocks/>
          </p:cNvCxnSpPr>
          <p:nvPr/>
        </p:nvCxnSpPr>
        <p:spPr>
          <a:xfrm>
            <a:off x="9943085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3BFE97-C52C-3A4C-BC79-3A65315E61B7}"/>
              </a:ext>
            </a:extLst>
          </p:cNvPr>
          <p:cNvCxnSpPr>
            <a:cxnSpLocks/>
          </p:cNvCxnSpPr>
          <p:nvPr/>
        </p:nvCxnSpPr>
        <p:spPr>
          <a:xfrm flipH="1" flipV="1">
            <a:off x="1561086" y="2567890"/>
            <a:ext cx="2859740" cy="175310"/>
          </a:xfrm>
          <a:prstGeom prst="line">
            <a:avLst/>
          </a:prstGeom>
          <a:ln w="25400" cap="rnd">
            <a:solidFill>
              <a:schemeClr val="tx2">
                <a:lumMod val="75000"/>
                <a:alpha val="1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216B77-9654-0741-9267-A08FD79A925A}"/>
              </a:ext>
            </a:extLst>
          </p:cNvPr>
          <p:cNvCxnSpPr>
            <a:cxnSpLocks/>
          </p:cNvCxnSpPr>
          <p:nvPr/>
        </p:nvCxnSpPr>
        <p:spPr>
          <a:xfrm flipH="1" flipV="1">
            <a:off x="4420826" y="2743200"/>
            <a:ext cx="2806142" cy="172024"/>
          </a:xfrm>
          <a:prstGeom prst="line">
            <a:avLst/>
          </a:prstGeom>
          <a:ln w="25400" cap="rnd">
            <a:solidFill>
              <a:schemeClr val="tx2">
                <a:lumMod val="75000"/>
                <a:alpha val="1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9ECC0BB-82A0-3A46-8C22-F3F9F23EED26}"/>
              </a:ext>
            </a:extLst>
          </p:cNvPr>
          <p:cNvCxnSpPr>
            <a:cxnSpLocks/>
          </p:cNvCxnSpPr>
          <p:nvPr/>
        </p:nvCxnSpPr>
        <p:spPr>
          <a:xfrm flipH="1" flipV="1">
            <a:off x="7240158" y="2914128"/>
            <a:ext cx="2724901" cy="16704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5C17F38-FEE9-1049-8B68-F3D0297204CD}"/>
              </a:ext>
            </a:extLst>
          </p:cNvPr>
          <p:cNvSpPr/>
          <p:nvPr/>
        </p:nvSpPr>
        <p:spPr>
          <a:xfrm>
            <a:off x="8291493" y="3274962"/>
            <a:ext cx="3303184" cy="81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Reserve requested bandwidth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Allocate label 102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A34360-805F-1F40-B014-DFDA4BBC8034}"/>
              </a:ext>
            </a:extLst>
          </p:cNvPr>
          <p:cNvSpPr/>
          <p:nvPr/>
        </p:nvSpPr>
        <p:spPr>
          <a:xfrm>
            <a:off x="5756794" y="2112423"/>
            <a:ext cx="5841668" cy="85882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PATH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ERO = R2,R3,R4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requested bandwidth = 1 Gbps</a:t>
            </a:r>
          </a:p>
          <a:p>
            <a:pPr algn="ctr"/>
            <a:endParaRPr lang="en-US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924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RSVP path signaling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B37B8A-D1B0-F64C-B4D2-A695F20598EE}"/>
              </a:ext>
            </a:extLst>
          </p:cNvPr>
          <p:cNvSpPr/>
          <p:nvPr/>
        </p:nvSpPr>
        <p:spPr>
          <a:xfrm>
            <a:off x="1218693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862D56-F1F9-3F4E-8E53-53D2AD39FAA7}"/>
              </a:ext>
            </a:extLst>
          </p:cNvPr>
          <p:cNvSpPr/>
          <p:nvPr/>
        </p:nvSpPr>
        <p:spPr>
          <a:xfrm>
            <a:off x="4067771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A57DFB-5416-2B4B-94D6-B1A3963BA349}"/>
              </a:ext>
            </a:extLst>
          </p:cNvPr>
          <p:cNvSpPr/>
          <p:nvPr/>
        </p:nvSpPr>
        <p:spPr>
          <a:xfrm>
            <a:off x="6880587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B82325-234F-4346-901C-A41AFB52CEC1}"/>
              </a:ext>
            </a:extLst>
          </p:cNvPr>
          <p:cNvSpPr/>
          <p:nvPr/>
        </p:nvSpPr>
        <p:spPr>
          <a:xfrm>
            <a:off x="9614248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AAC164-C092-124E-9715-30F8583171BB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903477" y="1770031"/>
            <a:ext cx="2164294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ACBE67-6F59-964A-BBB9-3A5158332713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4752555" y="1770031"/>
            <a:ext cx="2128032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C964D1-1B69-F74D-8BE9-A36F5783FA01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7565371" y="1770031"/>
            <a:ext cx="2048877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D72111-B1A6-A14D-B65A-FE8ED34B1B26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561085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19869B-966E-9A44-8E2B-B0C262943E53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4410163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3A9427-5912-6B4D-AECA-867E87E21EEE}"/>
              </a:ext>
            </a:extLst>
          </p:cNvPr>
          <p:cNvCxnSpPr>
            <a:cxnSpLocks/>
          </p:cNvCxnSpPr>
          <p:nvPr/>
        </p:nvCxnSpPr>
        <p:spPr>
          <a:xfrm>
            <a:off x="7226779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333B2C-E496-C445-93FF-8B3C5FC34682}"/>
              </a:ext>
            </a:extLst>
          </p:cNvPr>
          <p:cNvCxnSpPr>
            <a:cxnSpLocks/>
          </p:cNvCxnSpPr>
          <p:nvPr/>
        </p:nvCxnSpPr>
        <p:spPr>
          <a:xfrm>
            <a:off x="9943085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BDCF4C-C580-FD4A-89EC-1256CDB1E60A}"/>
              </a:ext>
            </a:extLst>
          </p:cNvPr>
          <p:cNvCxnSpPr>
            <a:cxnSpLocks/>
          </p:cNvCxnSpPr>
          <p:nvPr/>
        </p:nvCxnSpPr>
        <p:spPr>
          <a:xfrm flipV="1">
            <a:off x="7240158" y="4878166"/>
            <a:ext cx="2724901" cy="16704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CC0A1B-5E67-5545-BE72-5A3CAB0C98BD}"/>
              </a:ext>
            </a:extLst>
          </p:cNvPr>
          <p:cNvCxnSpPr>
            <a:cxnSpLocks/>
          </p:cNvCxnSpPr>
          <p:nvPr/>
        </p:nvCxnSpPr>
        <p:spPr>
          <a:xfrm flipH="1" flipV="1">
            <a:off x="1561086" y="2567890"/>
            <a:ext cx="2859740" cy="175310"/>
          </a:xfrm>
          <a:prstGeom prst="line">
            <a:avLst/>
          </a:prstGeom>
          <a:ln w="25400" cap="rnd">
            <a:solidFill>
              <a:schemeClr val="tx2">
                <a:lumMod val="75000"/>
                <a:alpha val="1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B95AE10-58E6-E241-A361-BE52F92104C8}"/>
              </a:ext>
            </a:extLst>
          </p:cNvPr>
          <p:cNvCxnSpPr>
            <a:cxnSpLocks/>
          </p:cNvCxnSpPr>
          <p:nvPr/>
        </p:nvCxnSpPr>
        <p:spPr>
          <a:xfrm flipH="1" flipV="1">
            <a:off x="4420826" y="2743200"/>
            <a:ext cx="2806142" cy="172024"/>
          </a:xfrm>
          <a:prstGeom prst="line">
            <a:avLst/>
          </a:prstGeom>
          <a:ln w="25400" cap="rnd">
            <a:solidFill>
              <a:schemeClr val="tx2">
                <a:lumMod val="75000"/>
                <a:alpha val="1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D5B4A46-52D0-564E-9BC8-4FC01EC9A94C}"/>
              </a:ext>
            </a:extLst>
          </p:cNvPr>
          <p:cNvCxnSpPr>
            <a:cxnSpLocks/>
          </p:cNvCxnSpPr>
          <p:nvPr/>
        </p:nvCxnSpPr>
        <p:spPr>
          <a:xfrm flipH="1" flipV="1">
            <a:off x="7240158" y="2914128"/>
            <a:ext cx="2724901" cy="167044"/>
          </a:xfrm>
          <a:prstGeom prst="line">
            <a:avLst/>
          </a:prstGeom>
          <a:ln w="25400" cap="rnd">
            <a:solidFill>
              <a:schemeClr val="tx2">
                <a:lumMod val="75000"/>
                <a:alpha val="1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F370B4F-74DD-3E4E-9D51-B24EA5193C46}"/>
              </a:ext>
            </a:extLst>
          </p:cNvPr>
          <p:cNvSpPr/>
          <p:nvPr/>
        </p:nvSpPr>
        <p:spPr>
          <a:xfrm>
            <a:off x="7783977" y="4199127"/>
            <a:ext cx="1830272" cy="73915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RESV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label = 102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4BE8B8D-145C-FD48-85FF-8F0BA6545EB7}"/>
              </a:ext>
            </a:extLst>
          </p:cNvPr>
          <p:cNvSpPr/>
          <p:nvPr/>
        </p:nvSpPr>
        <p:spPr>
          <a:xfrm>
            <a:off x="8291493" y="3274962"/>
            <a:ext cx="3303184" cy="81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Install MPLS route 102 → Pop</a:t>
            </a:r>
          </a:p>
        </p:txBody>
      </p:sp>
    </p:spTree>
    <p:extLst>
      <p:ext uri="{BB962C8B-B14F-4D97-AF65-F5344CB8AC3E}">
        <p14:creationId xmlns:p14="http://schemas.microsoft.com/office/powerpoint/2010/main" val="35097745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RSVP path signaling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B37B8A-D1B0-F64C-B4D2-A695F20598EE}"/>
              </a:ext>
            </a:extLst>
          </p:cNvPr>
          <p:cNvSpPr/>
          <p:nvPr/>
        </p:nvSpPr>
        <p:spPr>
          <a:xfrm>
            <a:off x="1218693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862D56-F1F9-3F4E-8E53-53D2AD39FAA7}"/>
              </a:ext>
            </a:extLst>
          </p:cNvPr>
          <p:cNvSpPr/>
          <p:nvPr/>
        </p:nvSpPr>
        <p:spPr>
          <a:xfrm>
            <a:off x="4067771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A57DFB-5416-2B4B-94D6-B1A3963BA349}"/>
              </a:ext>
            </a:extLst>
          </p:cNvPr>
          <p:cNvSpPr/>
          <p:nvPr/>
        </p:nvSpPr>
        <p:spPr>
          <a:xfrm>
            <a:off x="6880587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B82325-234F-4346-901C-A41AFB52CEC1}"/>
              </a:ext>
            </a:extLst>
          </p:cNvPr>
          <p:cNvSpPr/>
          <p:nvPr/>
        </p:nvSpPr>
        <p:spPr>
          <a:xfrm>
            <a:off x="9614248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AAC164-C092-124E-9715-30F8583171BB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903477" y="1770031"/>
            <a:ext cx="2164294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ACBE67-6F59-964A-BBB9-3A5158332713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4752555" y="1770031"/>
            <a:ext cx="2128032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C964D1-1B69-F74D-8BE9-A36F5783FA01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7565371" y="1770031"/>
            <a:ext cx="2048877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D72111-B1A6-A14D-B65A-FE8ED34B1B26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561085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19869B-966E-9A44-8E2B-B0C262943E53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4410163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3A9427-5912-6B4D-AECA-867E87E21EEE}"/>
              </a:ext>
            </a:extLst>
          </p:cNvPr>
          <p:cNvCxnSpPr>
            <a:cxnSpLocks/>
          </p:cNvCxnSpPr>
          <p:nvPr/>
        </p:nvCxnSpPr>
        <p:spPr>
          <a:xfrm>
            <a:off x="7226779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333B2C-E496-C445-93FF-8B3C5FC34682}"/>
              </a:ext>
            </a:extLst>
          </p:cNvPr>
          <p:cNvCxnSpPr>
            <a:cxnSpLocks/>
          </p:cNvCxnSpPr>
          <p:nvPr/>
        </p:nvCxnSpPr>
        <p:spPr>
          <a:xfrm>
            <a:off x="9943085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BDCF4C-C580-FD4A-89EC-1256CDB1E60A}"/>
              </a:ext>
            </a:extLst>
          </p:cNvPr>
          <p:cNvCxnSpPr>
            <a:cxnSpLocks/>
          </p:cNvCxnSpPr>
          <p:nvPr/>
        </p:nvCxnSpPr>
        <p:spPr>
          <a:xfrm flipV="1">
            <a:off x="7240158" y="4878166"/>
            <a:ext cx="2724901" cy="167044"/>
          </a:xfrm>
          <a:prstGeom prst="line">
            <a:avLst/>
          </a:prstGeom>
          <a:ln w="25400" cap="rnd">
            <a:solidFill>
              <a:schemeClr val="tx2">
                <a:lumMod val="75000"/>
                <a:alpha val="1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CC0A1B-5E67-5545-BE72-5A3CAB0C98BD}"/>
              </a:ext>
            </a:extLst>
          </p:cNvPr>
          <p:cNvCxnSpPr>
            <a:cxnSpLocks/>
          </p:cNvCxnSpPr>
          <p:nvPr/>
        </p:nvCxnSpPr>
        <p:spPr>
          <a:xfrm flipH="1" flipV="1">
            <a:off x="1561086" y="2567890"/>
            <a:ext cx="2859740" cy="175310"/>
          </a:xfrm>
          <a:prstGeom prst="line">
            <a:avLst/>
          </a:prstGeom>
          <a:ln w="25400" cap="rnd">
            <a:solidFill>
              <a:schemeClr val="tx2">
                <a:lumMod val="75000"/>
                <a:alpha val="1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B95AE10-58E6-E241-A361-BE52F92104C8}"/>
              </a:ext>
            </a:extLst>
          </p:cNvPr>
          <p:cNvCxnSpPr>
            <a:cxnSpLocks/>
          </p:cNvCxnSpPr>
          <p:nvPr/>
        </p:nvCxnSpPr>
        <p:spPr>
          <a:xfrm flipH="1" flipV="1">
            <a:off x="4420826" y="2743200"/>
            <a:ext cx="2806142" cy="172024"/>
          </a:xfrm>
          <a:prstGeom prst="line">
            <a:avLst/>
          </a:prstGeom>
          <a:ln w="25400" cap="rnd">
            <a:solidFill>
              <a:schemeClr val="tx2">
                <a:lumMod val="75000"/>
                <a:alpha val="1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D5B4A46-52D0-564E-9BC8-4FC01EC9A94C}"/>
              </a:ext>
            </a:extLst>
          </p:cNvPr>
          <p:cNvCxnSpPr>
            <a:cxnSpLocks/>
          </p:cNvCxnSpPr>
          <p:nvPr/>
        </p:nvCxnSpPr>
        <p:spPr>
          <a:xfrm flipH="1" flipV="1">
            <a:off x="7240158" y="2914128"/>
            <a:ext cx="2724901" cy="167044"/>
          </a:xfrm>
          <a:prstGeom prst="line">
            <a:avLst/>
          </a:prstGeom>
          <a:ln w="25400" cap="rnd">
            <a:solidFill>
              <a:schemeClr val="tx2">
                <a:lumMod val="75000"/>
                <a:alpha val="1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F370B4F-74DD-3E4E-9D51-B24EA5193C46}"/>
              </a:ext>
            </a:extLst>
          </p:cNvPr>
          <p:cNvSpPr/>
          <p:nvPr/>
        </p:nvSpPr>
        <p:spPr>
          <a:xfrm>
            <a:off x="4908761" y="4402878"/>
            <a:ext cx="1830272" cy="739155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RESV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label = 10</a:t>
            </a:r>
            <a:r>
              <a:rPr lang="en-US" dirty="0">
                <a:latin typeface="Avenir Book" panose="02000503020000020003" pitchFamily="2" charset="0"/>
              </a:rPr>
              <a:t>1</a:t>
            </a:r>
            <a:endParaRPr lang="en-US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4BE8B8D-145C-FD48-85FF-8F0BA6545EB7}"/>
              </a:ext>
            </a:extLst>
          </p:cNvPr>
          <p:cNvSpPr/>
          <p:nvPr/>
        </p:nvSpPr>
        <p:spPr>
          <a:xfrm>
            <a:off x="4993740" y="3420006"/>
            <a:ext cx="4458478" cy="81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Install MPLS route 101 → Swap 102, R4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25AC5C-DA31-3C4D-BEC7-628179251536}"/>
              </a:ext>
            </a:extLst>
          </p:cNvPr>
          <p:cNvCxnSpPr>
            <a:cxnSpLocks/>
          </p:cNvCxnSpPr>
          <p:nvPr/>
        </p:nvCxnSpPr>
        <p:spPr>
          <a:xfrm flipV="1">
            <a:off x="4438436" y="5064662"/>
            <a:ext cx="2774965" cy="170113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028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is TE used in classical networks?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E87BE6-772A-264E-A9CA-B6BC1EE96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4" y="1203325"/>
            <a:ext cx="11333245" cy="51404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TE only matters if there is (potential) congestion</a:t>
            </a:r>
          </a:p>
          <a:p>
            <a:r>
              <a:rPr lang="en-US" sz="2000" dirty="0"/>
              <a:t>Traffic demand is high relative to available bandwidth</a:t>
            </a:r>
          </a:p>
          <a:p>
            <a:r>
              <a:rPr lang="en-US" sz="2000" dirty="0"/>
              <a:t>Traffic demand does not automatically adapt (e.g. TCP back-off)</a:t>
            </a:r>
          </a:p>
          <a:p>
            <a:r>
              <a:rPr lang="en-US" sz="2000" dirty="0"/>
              <a:t>Application is sensitive to latency, jitter, or drops (e.g. video or voice)</a:t>
            </a:r>
          </a:p>
          <a:p>
            <a:r>
              <a:rPr lang="en-US" sz="2000" dirty="0"/>
              <a:t>Over-provisioning the network is not an option</a:t>
            </a:r>
          </a:p>
          <a:p>
            <a:r>
              <a:rPr lang="en-US" sz="2000" dirty="0"/>
              <a:t>Cost of recovery in application layer is high (e.g. Wide Area Network)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3200" b="1" dirty="0"/>
              <a:t>TE only works if traffic demand is known / predictable</a:t>
            </a:r>
            <a:endParaRPr lang="en-US" sz="3200" dirty="0"/>
          </a:p>
          <a:p>
            <a:r>
              <a:rPr lang="en-US" sz="2000" dirty="0"/>
              <a:t>Traffic demand can be measured</a:t>
            </a:r>
          </a:p>
          <a:p>
            <a:r>
              <a:rPr lang="en-US" sz="2000" dirty="0"/>
              <a:t>Traffic demand follows predictable pattern (e.g. diurnal pattern)</a:t>
            </a:r>
          </a:p>
          <a:p>
            <a:r>
              <a:rPr lang="en-US" sz="2000" dirty="0"/>
              <a:t>Or, traffic demand can be scheduled (e.g. Google internal backbone)</a:t>
            </a:r>
          </a:p>
        </p:txBody>
      </p:sp>
    </p:spTree>
    <p:extLst>
      <p:ext uri="{BB962C8B-B14F-4D97-AF65-F5344CB8AC3E}">
        <p14:creationId xmlns:p14="http://schemas.microsoft.com/office/powerpoint/2010/main" val="22615258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RSVP path signaling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B37B8A-D1B0-F64C-B4D2-A695F20598EE}"/>
              </a:ext>
            </a:extLst>
          </p:cNvPr>
          <p:cNvSpPr/>
          <p:nvPr/>
        </p:nvSpPr>
        <p:spPr>
          <a:xfrm>
            <a:off x="1218693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862D56-F1F9-3F4E-8E53-53D2AD39FAA7}"/>
              </a:ext>
            </a:extLst>
          </p:cNvPr>
          <p:cNvSpPr/>
          <p:nvPr/>
        </p:nvSpPr>
        <p:spPr>
          <a:xfrm>
            <a:off x="4067771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A57DFB-5416-2B4B-94D6-B1A3963BA349}"/>
              </a:ext>
            </a:extLst>
          </p:cNvPr>
          <p:cNvSpPr/>
          <p:nvPr/>
        </p:nvSpPr>
        <p:spPr>
          <a:xfrm>
            <a:off x="6880587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B82325-234F-4346-901C-A41AFB52CEC1}"/>
              </a:ext>
            </a:extLst>
          </p:cNvPr>
          <p:cNvSpPr/>
          <p:nvPr/>
        </p:nvSpPr>
        <p:spPr>
          <a:xfrm>
            <a:off x="9614248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AAC164-C092-124E-9715-30F8583171BB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903477" y="1770031"/>
            <a:ext cx="2164294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ACBE67-6F59-964A-BBB9-3A5158332713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4752555" y="1770031"/>
            <a:ext cx="2128032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C964D1-1B69-F74D-8BE9-A36F5783FA01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7565371" y="1770031"/>
            <a:ext cx="2048877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D72111-B1A6-A14D-B65A-FE8ED34B1B26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561085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19869B-966E-9A44-8E2B-B0C262943E53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4410163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3A9427-5912-6B4D-AECA-867E87E21EEE}"/>
              </a:ext>
            </a:extLst>
          </p:cNvPr>
          <p:cNvCxnSpPr>
            <a:cxnSpLocks/>
          </p:cNvCxnSpPr>
          <p:nvPr/>
        </p:nvCxnSpPr>
        <p:spPr>
          <a:xfrm>
            <a:off x="7226779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333B2C-E496-C445-93FF-8B3C5FC34682}"/>
              </a:ext>
            </a:extLst>
          </p:cNvPr>
          <p:cNvCxnSpPr>
            <a:cxnSpLocks/>
          </p:cNvCxnSpPr>
          <p:nvPr/>
        </p:nvCxnSpPr>
        <p:spPr>
          <a:xfrm>
            <a:off x="9943085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BDCF4C-C580-FD4A-89EC-1256CDB1E60A}"/>
              </a:ext>
            </a:extLst>
          </p:cNvPr>
          <p:cNvCxnSpPr>
            <a:cxnSpLocks/>
          </p:cNvCxnSpPr>
          <p:nvPr/>
        </p:nvCxnSpPr>
        <p:spPr>
          <a:xfrm flipV="1">
            <a:off x="7240158" y="4878166"/>
            <a:ext cx="2724901" cy="167044"/>
          </a:xfrm>
          <a:prstGeom prst="line">
            <a:avLst/>
          </a:prstGeom>
          <a:ln w="25400" cap="rnd">
            <a:solidFill>
              <a:schemeClr val="tx2">
                <a:lumMod val="75000"/>
                <a:alpha val="1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CC0A1B-5E67-5545-BE72-5A3CAB0C98BD}"/>
              </a:ext>
            </a:extLst>
          </p:cNvPr>
          <p:cNvCxnSpPr>
            <a:cxnSpLocks/>
          </p:cNvCxnSpPr>
          <p:nvPr/>
        </p:nvCxnSpPr>
        <p:spPr>
          <a:xfrm flipH="1" flipV="1">
            <a:off x="1561086" y="2567890"/>
            <a:ext cx="2859740" cy="175310"/>
          </a:xfrm>
          <a:prstGeom prst="line">
            <a:avLst/>
          </a:prstGeom>
          <a:ln w="25400" cap="rnd">
            <a:solidFill>
              <a:schemeClr val="tx2">
                <a:lumMod val="75000"/>
                <a:alpha val="1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B95AE10-58E6-E241-A361-BE52F92104C8}"/>
              </a:ext>
            </a:extLst>
          </p:cNvPr>
          <p:cNvCxnSpPr>
            <a:cxnSpLocks/>
          </p:cNvCxnSpPr>
          <p:nvPr/>
        </p:nvCxnSpPr>
        <p:spPr>
          <a:xfrm flipH="1" flipV="1">
            <a:off x="4420826" y="2743200"/>
            <a:ext cx="2806142" cy="172024"/>
          </a:xfrm>
          <a:prstGeom prst="line">
            <a:avLst/>
          </a:prstGeom>
          <a:ln w="25400" cap="rnd">
            <a:solidFill>
              <a:schemeClr val="tx2">
                <a:lumMod val="75000"/>
                <a:alpha val="1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D5B4A46-52D0-564E-9BC8-4FC01EC9A94C}"/>
              </a:ext>
            </a:extLst>
          </p:cNvPr>
          <p:cNvCxnSpPr>
            <a:cxnSpLocks/>
          </p:cNvCxnSpPr>
          <p:nvPr/>
        </p:nvCxnSpPr>
        <p:spPr>
          <a:xfrm flipH="1" flipV="1">
            <a:off x="7240158" y="2914128"/>
            <a:ext cx="2724901" cy="167044"/>
          </a:xfrm>
          <a:prstGeom prst="line">
            <a:avLst/>
          </a:prstGeom>
          <a:ln w="25400" cap="rnd">
            <a:solidFill>
              <a:schemeClr val="tx2">
                <a:lumMod val="75000"/>
                <a:alpha val="1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F370B4F-74DD-3E4E-9D51-B24EA5193C46}"/>
              </a:ext>
            </a:extLst>
          </p:cNvPr>
          <p:cNvSpPr/>
          <p:nvPr/>
        </p:nvSpPr>
        <p:spPr>
          <a:xfrm>
            <a:off x="2004102" y="4592048"/>
            <a:ext cx="1830272" cy="739155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RESV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label = 100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4BE8B8D-145C-FD48-85FF-8F0BA6545EB7}"/>
              </a:ext>
            </a:extLst>
          </p:cNvPr>
          <p:cNvSpPr/>
          <p:nvPr/>
        </p:nvSpPr>
        <p:spPr>
          <a:xfrm>
            <a:off x="2191587" y="3684293"/>
            <a:ext cx="4458478" cy="81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Install MPLS route 100 → Swap 101, R3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25AC5C-DA31-3C4D-BEC7-628179251536}"/>
              </a:ext>
            </a:extLst>
          </p:cNvPr>
          <p:cNvCxnSpPr>
            <a:cxnSpLocks/>
          </p:cNvCxnSpPr>
          <p:nvPr/>
        </p:nvCxnSpPr>
        <p:spPr>
          <a:xfrm flipV="1">
            <a:off x="4438436" y="5064662"/>
            <a:ext cx="2774965" cy="170113"/>
          </a:xfrm>
          <a:prstGeom prst="line">
            <a:avLst/>
          </a:prstGeom>
          <a:ln w="25400" cap="rnd">
            <a:solidFill>
              <a:schemeClr val="tx2">
                <a:lumMod val="75000"/>
                <a:alpha val="1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C7D950-7446-E74A-94D7-EB0288D0480C}"/>
              </a:ext>
            </a:extLst>
          </p:cNvPr>
          <p:cNvCxnSpPr>
            <a:cxnSpLocks/>
          </p:cNvCxnSpPr>
          <p:nvPr/>
        </p:nvCxnSpPr>
        <p:spPr>
          <a:xfrm flipV="1">
            <a:off x="1561672" y="5234776"/>
            <a:ext cx="2835113" cy="173799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335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RSVP is soft state (needs periodic refresh)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B37B8A-D1B0-F64C-B4D2-A695F20598EE}"/>
              </a:ext>
            </a:extLst>
          </p:cNvPr>
          <p:cNvSpPr/>
          <p:nvPr/>
        </p:nvSpPr>
        <p:spPr>
          <a:xfrm>
            <a:off x="1218693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862D56-F1F9-3F4E-8E53-53D2AD39FAA7}"/>
              </a:ext>
            </a:extLst>
          </p:cNvPr>
          <p:cNvSpPr/>
          <p:nvPr/>
        </p:nvSpPr>
        <p:spPr>
          <a:xfrm>
            <a:off x="4067771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A57DFB-5416-2B4B-94D6-B1A3963BA349}"/>
              </a:ext>
            </a:extLst>
          </p:cNvPr>
          <p:cNvSpPr/>
          <p:nvPr/>
        </p:nvSpPr>
        <p:spPr>
          <a:xfrm>
            <a:off x="6880587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B82325-234F-4346-901C-A41AFB52CEC1}"/>
              </a:ext>
            </a:extLst>
          </p:cNvPr>
          <p:cNvSpPr/>
          <p:nvPr/>
        </p:nvSpPr>
        <p:spPr>
          <a:xfrm>
            <a:off x="9614248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AAC164-C092-124E-9715-30F8583171BB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903477" y="1770031"/>
            <a:ext cx="2164294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ACBE67-6F59-964A-BBB9-3A5158332713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4752555" y="1770031"/>
            <a:ext cx="2128032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C964D1-1B69-F74D-8BE9-A36F5783FA01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7565371" y="1770031"/>
            <a:ext cx="2048877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D72111-B1A6-A14D-B65A-FE8ED34B1B26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561085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19869B-966E-9A44-8E2B-B0C262943E53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4410163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3A9427-5912-6B4D-AECA-867E87E21EEE}"/>
              </a:ext>
            </a:extLst>
          </p:cNvPr>
          <p:cNvCxnSpPr>
            <a:cxnSpLocks/>
          </p:cNvCxnSpPr>
          <p:nvPr/>
        </p:nvCxnSpPr>
        <p:spPr>
          <a:xfrm>
            <a:off x="7226779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333B2C-E496-C445-93FF-8B3C5FC34682}"/>
              </a:ext>
            </a:extLst>
          </p:cNvPr>
          <p:cNvCxnSpPr>
            <a:cxnSpLocks/>
          </p:cNvCxnSpPr>
          <p:nvPr/>
        </p:nvCxnSpPr>
        <p:spPr>
          <a:xfrm>
            <a:off x="9943085" y="2112423"/>
            <a:ext cx="0" cy="3786353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CC0A1B-5E67-5545-BE72-5A3CAB0C98BD}"/>
              </a:ext>
            </a:extLst>
          </p:cNvPr>
          <p:cNvCxnSpPr>
            <a:cxnSpLocks/>
          </p:cNvCxnSpPr>
          <p:nvPr/>
        </p:nvCxnSpPr>
        <p:spPr>
          <a:xfrm flipH="1" flipV="1">
            <a:off x="1561086" y="2382620"/>
            <a:ext cx="2859740" cy="17531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B95AE10-58E6-E241-A361-BE52F92104C8}"/>
              </a:ext>
            </a:extLst>
          </p:cNvPr>
          <p:cNvCxnSpPr>
            <a:cxnSpLocks/>
          </p:cNvCxnSpPr>
          <p:nvPr/>
        </p:nvCxnSpPr>
        <p:spPr>
          <a:xfrm flipH="1" flipV="1">
            <a:off x="4420826" y="2557930"/>
            <a:ext cx="2806142" cy="17202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D5B4A46-52D0-564E-9BC8-4FC01EC9A94C}"/>
              </a:ext>
            </a:extLst>
          </p:cNvPr>
          <p:cNvCxnSpPr>
            <a:cxnSpLocks/>
          </p:cNvCxnSpPr>
          <p:nvPr/>
        </p:nvCxnSpPr>
        <p:spPr>
          <a:xfrm flipH="1" flipV="1">
            <a:off x="7240158" y="2728858"/>
            <a:ext cx="2724901" cy="16704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F370B4F-74DD-3E4E-9D51-B24EA5193C46}"/>
              </a:ext>
            </a:extLst>
          </p:cNvPr>
          <p:cNvSpPr/>
          <p:nvPr/>
        </p:nvSpPr>
        <p:spPr>
          <a:xfrm rot="204591">
            <a:off x="2086717" y="2120327"/>
            <a:ext cx="1830272" cy="453162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PATH</a:t>
            </a:r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-refresh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F29AF2-A5E5-CB49-8AE7-3E5CA3FE6929}"/>
              </a:ext>
            </a:extLst>
          </p:cNvPr>
          <p:cNvSpPr/>
          <p:nvPr/>
        </p:nvSpPr>
        <p:spPr>
          <a:xfrm rot="204591">
            <a:off x="4851167" y="2305188"/>
            <a:ext cx="1830272" cy="453162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PATH</a:t>
            </a:r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-refresh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55308C-90CB-064B-817D-2936246A4569}"/>
              </a:ext>
            </a:extLst>
          </p:cNvPr>
          <p:cNvSpPr/>
          <p:nvPr/>
        </p:nvSpPr>
        <p:spPr>
          <a:xfrm rot="204591">
            <a:off x="7818742" y="2483342"/>
            <a:ext cx="1830272" cy="453162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PATH</a:t>
            </a:r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-refresh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BD913F-EF65-FD47-A7EA-2FCE08E79284}"/>
              </a:ext>
            </a:extLst>
          </p:cNvPr>
          <p:cNvCxnSpPr>
            <a:cxnSpLocks/>
          </p:cNvCxnSpPr>
          <p:nvPr/>
        </p:nvCxnSpPr>
        <p:spPr>
          <a:xfrm flipV="1">
            <a:off x="1574800" y="3517942"/>
            <a:ext cx="2803496" cy="171862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65C2CE3-3F23-CE48-A44B-015546AFB74C}"/>
              </a:ext>
            </a:extLst>
          </p:cNvPr>
          <p:cNvCxnSpPr>
            <a:cxnSpLocks/>
          </p:cNvCxnSpPr>
          <p:nvPr/>
        </p:nvCxnSpPr>
        <p:spPr>
          <a:xfrm flipV="1">
            <a:off x="4374552" y="3339132"/>
            <a:ext cx="2806142" cy="17202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502DA4-87E5-1A4C-9AA7-18FCF5E5EBB8}"/>
              </a:ext>
            </a:extLst>
          </p:cNvPr>
          <p:cNvCxnSpPr>
            <a:cxnSpLocks/>
          </p:cNvCxnSpPr>
          <p:nvPr/>
        </p:nvCxnSpPr>
        <p:spPr>
          <a:xfrm flipV="1">
            <a:off x="7197627" y="3172088"/>
            <a:ext cx="2724901" cy="16704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95F913C-3D92-BD49-AD9C-9846FE913406}"/>
              </a:ext>
            </a:extLst>
          </p:cNvPr>
          <p:cNvSpPr/>
          <p:nvPr/>
        </p:nvSpPr>
        <p:spPr>
          <a:xfrm rot="21395409" flipH="1">
            <a:off x="2007334" y="3240494"/>
            <a:ext cx="1830272" cy="453162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D68AF3-0999-3C4A-B520-21F36E158334}"/>
              </a:ext>
            </a:extLst>
          </p:cNvPr>
          <p:cNvSpPr/>
          <p:nvPr/>
        </p:nvSpPr>
        <p:spPr>
          <a:xfrm rot="21395409" flipH="1">
            <a:off x="4771784" y="3080375"/>
            <a:ext cx="1830272" cy="453162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81D884-3BDC-414F-A5F6-79CD09A926E3}"/>
              </a:ext>
            </a:extLst>
          </p:cNvPr>
          <p:cNvSpPr/>
          <p:nvPr/>
        </p:nvSpPr>
        <p:spPr>
          <a:xfrm rot="21395409" flipH="1">
            <a:off x="7739359" y="2920591"/>
            <a:ext cx="1830272" cy="453162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RESV-refresh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5947C33-E99C-EC41-89D7-51B37043D27E}"/>
              </a:ext>
            </a:extLst>
          </p:cNvPr>
          <p:cNvCxnSpPr>
            <a:cxnSpLocks/>
          </p:cNvCxnSpPr>
          <p:nvPr/>
        </p:nvCxnSpPr>
        <p:spPr>
          <a:xfrm flipH="1" flipV="1">
            <a:off x="1563344" y="4243909"/>
            <a:ext cx="2859740" cy="17531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E5775D9-8D5A-F145-82F5-ECB935C2FEBC}"/>
              </a:ext>
            </a:extLst>
          </p:cNvPr>
          <p:cNvCxnSpPr>
            <a:cxnSpLocks/>
          </p:cNvCxnSpPr>
          <p:nvPr/>
        </p:nvCxnSpPr>
        <p:spPr>
          <a:xfrm flipH="1" flipV="1">
            <a:off x="4423084" y="4419219"/>
            <a:ext cx="2806142" cy="17202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32FD2CE-CA2F-CC4B-A45D-970A806633C4}"/>
              </a:ext>
            </a:extLst>
          </p:cNvPr>
          <p:cNvCxnSpPr>
            <a:cxnSpLocks/>
          </p:cNvCxnSpPr>
          <p:nvPr/>
        </p:nvCxnSpPr>
        <p:spPr>
          <a:xfrm flipH="1" flipV="1">
            <a:off x="7242416" y="4590147"/>
            <a:ext cx="2724901" cy="16704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A74931A-8F06-0B4C-8646-E26CE2B16279}"/>
              </a:ext>
            </a:extLst>
          </p:cNvPr>
          <p:cNvSpPr/>
          <p:nvPr/>
        </p:nvSpPr>
        <p:spPr>
          <a:xfrm rot="204591">
            <a:off x="4853425" y="4166477"/>
            <a:ext cx="1830272" cy="453162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PATH</a:t>
            </a:r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-refresh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EEE836-178E-224C-B7A7-C9FE34EA05C1}"/>
              </a:ext>
            </a:extLst>
          </p:cNvPr>
          <p:cNvSpPr/>
          <p:nvPr/>
        </p:nvSpPr>
        <p:spPr>
          <a:xfrm rot="204591">
            <a:off x="7821000" y="4344631"/>
            <a:ext cx="1830272" cy="453162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PATH</a:t>
            </a:r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-refresh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430B3E9-74B3-E342-A051-98E1DB7894D5}"/>
              </a:ext>
            </a:extLst>
          </p:cNvPr>
          <p:cNvCxnSpPr>
            <a:cxnSpLocks/>
          </p:cNvCxnSpPr>
          <p:nvPr/>
        </p:nvCxnSpPr>
        <p:spPr>
          <a:xfrm flipV="1">
            <a:off x="1577058" y="5379231"/>
            <a:ext cx="2803496" cy="171862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318EBC3-CB9D-A140-A232-84DA26EA04FA}"/>
              </a:ext>
            </a:extLst>
          </p:cNvPr>
          <p:cNvCxnSpPr>
            <a:cxnSpLocks/>
          </p:cNvCxnSpPr>
          <p:nvPr/>
        </p:nvCxnSpPr>
        <p:spPr>
          <a:xfrm flipV="1">
            <a:off x="4376810" y="5200421"/>
            <a:ext cx="2806142" cy="17202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4500B4-B0D1-6D46-BC4B-E500D7DEDDB6}"/>
              </a:ext>
            </a:extLst>
          </p:cNvPr>
          <p:cNvCxnSpPr>
            <a:cxnSpLocks/>
          </p:cNvCxnSpPr>
          <p:nvPr/>
        </p:nvCxnSpPr>
        <p:spPr>
          <a:xfrm flipV="1">
            <a:off x="7199885" y="5033377"/>
            <a:ext cx="2724901" cy="167044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A3419A1-7ADE-B343-904B-96AAA4C7C19C}"/>
              </a:ext>
            </a:extLst>
          </p:cNvPr>
          <p:cNvSpPr/>
          <p:nvPr/>
        </p:nvSpPr>
        <p:spPr>
          <a:xfrm rot="21395409" flipH="1">
            <a:off x="2009592" y="5101783"/>
            <a:ext cx="1830272" cy="453162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26605A8-DEAD-0E44-9151-4927DE460ADA}"/>
              </a:ext>
            </a:extLst>
          </p:cNvPr>
          <p:cNvSpPr/>
          <p:nvPr/>
        </p:nvSpPr>
        <p:spPr>
          <a:xfrm rot="21395409" flipH="1">
            <a:off x="4774042" y="4941664"/>
            <a:ext cx="1830272" cy="453162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64F1967-DC98-464F-ACD8-CB569D9A558A}"/>
              </a:ext>
            </a:extLst>
          </p:cNvPr>
          <p:cNvSpPr/>
          <p:nvPr/>
        </p:nvSpPr>
        <p:spPr>
          <a:xfrm rot="21395409" flipH="1">
            <a:off x="7741617" y="4781880"/>
            <a:ext cx="1830272" cy="453162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2C48891-1E85-204E-86F0-FD2A9BAEA7B5}"/>
              </a:ext>
            </a:extLst>
          </p:cNvPr>
          <p:cNvSpPr/>
          <p:nvPr/>
        </p:nvSpPr>
        <p:spPr>
          <a:xfrm rot="204591">
            <a:off x="2105017" y="3994669"/>
            <a:ext cx="1830272" cy="453162"/>
          </a:xfrm>
          <a:prstGeom prst="rect">
            <a:avLst/>
          </a:prstGeom>
          <a:ln w="25400" cap="rnd">
            <a:noFill/>
            <a:prstDash val="solid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91440" rIns="91440" bIns="91440"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PATH</a:t>
            </a:r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-refresh</a:t>
            </a:r>
          </a:p>
        </p:txBody>
      </p:sp>
    </p:spTree>
    <p:extLst>
      <p:ext uri="{BB962C8B-B14F-4D97-AF65-F5344CB8AC3E}">
        <p14:creationId xmlns:p14="http://schemas.microsoft.com/office/powerpoint/2010/main" val="2431287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 installed by LSP </a:t>
            </a:r>
            <a:r>
              <a:rPr lang="en-US" dirty="0" err="1"/>
              <a:t>signalling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B37B8A-D1B0-F64C-B4D2-A695F20598EE}"/>
              </a:ext>
            </a:extLst>
          </p:cNvPr>
          <p:cNvSpPr/>
          <p:nvPr/>
        </p:nvSpPr>
        <p:spPr>
          <a:xfrm>
            <a:off x="1218693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862D56-F1F9-3F4E-8E53-53D2AD39FAA7}"/>
              </a:ext>
            </a:extLst>
          </p:cNvPr>
          <p:cNvSpPr/>
          <p:nvPr/>
        </p:nvSpPr>
        <p:spPr>
          <a:xfrm>
            <a:off x="4067771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A57DFB-5416-2B4B-94D6-B1A3963BA349}"/>
              </a:ext>
            </a:extLst>
          </p:cNvPr>
          <p:cNvSpPr/>
          <p:nvPr/>
        </p:nvSpPr>
        <p:spPr>
          <a:xfrm>
            <a:off x="6880587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B82325-234F-4346-901C-A41AFB52CEC1}"/>
              </a:ext>
            </a:extLst>
          </p:cNvPr>
          <p:cNvSpPr/>
          <p:nvPr/>
        </p:nvSpPr>
        <p:spPr>
          <a:xfrm>
            <a:off x="9614248" y="1427639"/>
            <a:ext cx="684784" cy="68478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AAC164-C092-124E-9715-30F8583171BB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903477" y="1770031"/>
            <a:ext cx="2164294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ACBE67-6F59-964A-BBB9-3A5158332713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4752555" y="1770031"/>
            <a:ext cx="2128032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C964D1-1B69-F74D-8BE9-A36F5783FA01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7565371" y="1770031"/>
            <a:ext cx="2048877" cy="0"/>
          </a:xfrm>
          <a:prstGeom prst="line">
            <a:avLst/>
          </a:prstGeom>
          <a:ln w="25400" cap="rnd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F7D5BC-972B-5C45-ADFE-F8DA57C9026D}"/>
              </a:ext>
            </a:extLst>
          </p:cNvPr>
          <p:cNvCxnSpPr>
            <a:cxnSpLocks/>
          </p:cNvCxnSpPr>
          <p:nvPr/>
        </p:nvCxnSpPr>
        <p:spPr>
          <a:xfrm flipH="1">
            <a:off x="1897661" y="1980121"/>
            <a:ext cx="7932139" cy="0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2F07D26-AC99-3E48-8221-B5F30FC92223}"/>
              </a:ext>
            </a:extLst>
          </p:cNvPr>
          <p:cNvGrpSpPr/>
          <p:nvPr/>
        </p:nvGrpSpPr>
        <p:grpSpPr>
          <a:xfrm>
            <a:off x="2982012" y="2381586"/>
            <a:ext cx="1125678" cy="252766"/>
            <a:chOff x="6515100" y="1214068"/>
            <a:chExt cx="3006044" cy="90152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3E58392-85F7-EB4F-BCD0-9F8CDEEFAD08}"/>
                </a:ext>
              </a:extLst>
            </p:cNvPr>
            <p:cNvSpPr/>
            <p:nvPr/>
          </p:nvSpPr>
          <p:spPr>
            <a:xfrm>
              <a:off x="7860222" y="1214068"/>
              <a:ext cx="1660922" cy="9015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Avenir Book" panose="02000503020000020003" pitchFamily="2" charset="0"/>
                </a:rPr>
                <a:t>x.x.x.x</a:t>
              </a:r>
              <a:endParaRPr lang="en-US" sz="14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D7CD620-4DC9-F64B-954E-EAC71990880A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100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CD4FE3-B604-F642-84A3-1D4DABF98FD6}"/>
              </a:ext>
            </a:extLst>
          </p:cNvPr>
          <p:cNvGrpSpPr/>
          <p:nvPr/>
        </p:nvGrpSpPr>
        <p:grpSpPr>
          <a:xfrm>
            <a:off x="5596484" y="2356699"/>
            <a:ext cx="1125678" cy="252766"/>
            <a:chOff x="6515100" y="1214068"/>
            <a:chExt cx="3006044" cy="90152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9E459AA-92D3-1444-8B24-27F8495A0E6E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F71AE42-4467-EB4C-9AD1-6E4E98E7AB86}"/>
                </a:ext>
              </a:extLst>
            </p:cNvPr>
            <p:cNvSpPr/>
            <p:nvPr/>
          </p:nvSpPr>
          <p:spPr>
            <a:xfrm>
              <a:off x="7860222" y="1214068"/>
              <a:ext cx="1660922" cy="9015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Avenir Book" panose="02000503020000020003" pitchFamily="2" charset="0"/>
                </a:rPr>
                <a:t>x.x.x.x</a:t>
              </a:r>
              <a:endParaRPr lang="en-US" sz="14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5F607B6-7DE2-BD49-BEE9-B487FC92F056}"/>
              </a:ext>
            </a:extLst>
          </p:cNvPr>
          <p:cNvGrpSpPr/>
          <p:nvPr/>
        </p:nvGrpSpPr>
        <p:grpSpPr>
          <a:xfrm>
            <a:off x="8513774" y="2341528"/>
            <a:ext cx="1125678" cy="252766"/>
            <a:chOff x="6515100" y="1214068"/>
            <a:chExt cx="3006044" cy="90152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CD9B01F-10DE-B841-A501-F7D1891FE811}"/>
                </a:ext>
              </a:extLst>
            </p:cNvPr>
            <p:cNvSpPr/>
            <p:nvPr/>
          </p:nvSpPr>
          <p:spPr>
            <a:xfrm>
              <a:off x="7860222" y="1214068"/>
              <a:ext cx="1660922" cy="90152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Avenir Book" panose="02000503020000020003" pitchFamily="2" charset="0"/>
                </a:rPr>
                <a:t>x.x.x.x</a:t>
              </a:r>
              <a:endParaRPr lang="en-US" sz="14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5FD53D0-D7A4-AE4B-BBDA-813F949528CB}"/>
                </a:ext>
              </a:extLst>
            </p:cNvPr>
            <p:cNvSpPr/>
            <p:nvPr/>
          </p:nvSpPr>
          <p:spPr>
            <a:xfrm>
              <a:off x="6515100" y="1214068"/>
              <a:ext cx="1345122" cy="9015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102</a:t>
              </a:r>
            </a:p>
          </p:txBody>
        </p: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D69ED21-4CD2-FC4B-8EBB-0A30390F1B34}"/>
              </a:ext>
            </a:extLst>
          </p:cNvPr>
          <p:cNvCxnSpPr>
            <a:cxnSpLocks/>
          </p:cNvCxnSpPr>
          <p:nvPr/>
        </p:nvCxnSpPr>
        <p:spPr>
          <a:xfrm flipV="1">
            <a:off x="1568871" y="2140861"/>
            <a:ext cx="0" cy="904681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67E3689D-B0A2-C249-A8E6-39A739DAE11A}"/>
              </a:ext>
            </a:extLst>
          </p:cNvPr>
          <p:cNvSpPr/>
          <p:nvPr/>
        </p:nvSpPr>
        <p:spPr>
          <a:xfrm>
            <a:off x="635714" y="3063121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Avenir Book" panose="02000503020000020003" pitchFamily="2" charset="0"/>
              </a:rPr>
              <a:t>x.x.x.x</a:t>
            </a:r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 → Push 100, R2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240E991-EA5D-864D-A8A7-2FC15A9707DC}"/>
              </a:ext>
            </a:extLst>
          </p:cNvPr>
          <p:cNvCxnSpPr>
            <a:cxnSpLocks/>
          </p:cNvCxnSpPr>
          <p:nvPr/>
        </p:nvCxnSpPr>
        <p:spPr>
          <a:xfrm flipV="1">
            <a:off x="7249989" y="2123752"/>
            <a:ext cx="0" cy="914416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EF6CCBE-8937-8648-94D7-96F9298B31CB}"/>
              </a:ext>
            </a:extLst>
          </p:cNvPr>
          <p:cNvSpPr/>
          <p:nvPr/>
        </p:nvSpPr>
        <p:spPr>
          <a:xfrm>
            <a:off x="6331581" y="3063121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101 → Swap 102, R4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33AE6DF-FDB3-284C-A236-86B16EF6E259}"/>
              </a:ext>
            </a:extLst>
          </p:cNvPr>
          <p:cNvCxnSpPr>
            <a:cxnSpLocks/>
          </p:cNvCxnSpPr>
          <p:nvPr/>
        </p:nvCxnSpPr>
        <p:spPr>
          <a:xfrm flipV="1">
            <a:off x="3126792" y="1999225"/>
            <a:ext cx="0" cy="395425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8B03F09-8A08-E342-8B1C-BB5D3EFFC6BB}"/>
              </a:ext>
            </a:extLst>
          </p:cNvPr>
          <p:cNvCxnSpPr>
            <a:cxnSpLocks/>
          </p:cNvCxnSpPr>
          <p:nvPr/>
        </p:nvCxnSpPr>
        <p:spPr>
          <a:xfrm flipV="1">
            <a:off x="5776831" y="1986161"/>
            <a:ext cx="0" cy="395425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8B5AB36-FCCC-2E44-B662-56C4C932A30E}"/>
              </a:ext>
            </a:extLst>
          </p:cNvPr>
          <p:cNvCxnSpPr>
            <a:cxnSpLocks/>
          </p:cNvCxnSpPr>
          <p:nvPr/>
        </p:nvCxnSpPr>
        <p:spPr>
          <a:xfrm flipV="1">
            <a:off x="8653012" y="1959167"/>
            <a:ext cx="0" cy="395425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791E403-A73A-CB46-8FCE-F04A06BE659E}"/>
              </a:ext>
            </a:extLst>
          </p:cNvPr>
          <p:cNvCxnSpPr>
            <a:cxnSpLocks/>
          </p:cNvCxnSpPr>
          <p:nvPr/>
        </p:nvCxnSpPr>
        <p:spPr>
          <a:xfrm flipV="1">
            <a:off x="9980969" y="2141608"/>
            <a:ext cx="0" cy="903934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FC1F235-50AC-A743-902D-1DCD4B031737}"/>
              </a:ext>
            </a:extLst>
          </p:cNvPr>
          <p:cNvSpPr/>
          <p:nvPr/>
        </p:nvSpPr>
        <p:spPr>
          <a:xfrm>
            <a:off x="9062561" y="3063121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102 → Pop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E3C94EA-ADFA-F848-A5E0-6B034DC873A6}"/>
              </a:ext>
            </a:extLst>
          </p:cNvPr>
          <p:cNvCxnSpPr>
            <a:cxnSpLocks/>
          </p:cNvCxnSpPr>
          <p:nvPr/>
        </p:nvCxnSpPr>
        <p:spPr>
          <a:xfrm flipV="1">
            <a:off x="4405537" y="2140860"/>
            <a:ext cx="0" cy="905220"/>
          </a:xfrm>
          <a:prstGeom prst="line">
            <a:avLst/>
          </a:prstGeom>
          <a:ln w="9525" cap="rnd">
            <a:solidFill>
              <a:schemeClr val="tx2">
                <a:lumMod val="75000"/>
              </a:schemeClr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EC92E667-9DB0-D74B-A439-60FAA59B8B93}"/>
              </a:ext>
            </a:extLst>
          </p:cNvPr>
          <p:cNvSpPr/>
          <p:nvPr/>
        </p:nvSpPr>
        <p:spPr>
          <a:xfrm>
            <a:off x="3480166" y="3063121"/>
            <a:ext cx="1850742" cy="25276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Book" panose="02000503020000020003" pitchFamily="2" charset="0"/>
              </a:rPr>
              <a:t>100 → Swap 101, R3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CA5BC496-F0D1-354E-8A31-EAA39DE6E4BB}"/>
              </a:ext>
            </a:extLst>
          </p:cNvPr>
          <p:cNvSpPr/>
          <p:nvPr/>
        </p:nvSpPr>
        <p:spPr>
          <a:xfrm>
            <a:off x="530350" y="2962533"/>
            <a:ext cx="2069570" cy="43788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ED7668F-CB46-E04B-AD57-A3C690D92D70}"/>
              </a:ext>
            </a:extLst>
          </p:cNvPr>
          <p:cNvCxnSpPr>
            <a:cxnSpLocks/>
          </p:cNvCxnSpPr>
          <p:nvPr/>
        </p:nvCxnSpPr>
        <p:spPr>
          <a:xfrm>
            <a:off x="836723" y="3400414"/>
            <a:ext cx="0" cy="559528"/>
          </a:xfrm>
          <a:prstGeom prst="line">
            <a:avLst/>
          </a:prstGeom>
          <a:ln w="9525" cap="rnd">
            <a:solidFill>
              <a:srgbClr val="FFC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D101B1CB-33B7-6645-87A7-AFD2901E2631}"/>
              </a:ext>
            </a:extLst>
          </p:cNvPr>
          <p:cNvSpPr/>
          <p:nvPr/>
        </p:nvSpPr>
        <p:spPr>
          <a:xfrm>
            <a:off x="683804" y="3777587"/>
            <a:ext cx="9145989" cy="78129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This route is not installed by RSVP, but by some protocol that decides to ”use” the LSP</a:t>
            </a:r>
          </a:p>
        </p:txBody>
      </p:sp>
    </p:spTree>
    <p:extLst>
      <p:ext uri="{BB962C8B-B14F-4D97-AF65-F5344CB8AC3E}">
        <p14:creationId xmlns:p14="http://schemas.microsoft.com/office/powerpoint/2010/main" val="3295528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E0199B-1432-A543-8590-3090FCC3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 on bandwidth reservations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387A07-2D22-2242-84A6-4EF872DC5A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A63D6-7AE0-7E4C-B793-2893981EF4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B08D6-CD0D-BE40-ADC3-3036B9F21C3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D22633-91B8-AE45-B858-4DFF459754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/>
            <a:r>
              <a:rPr lang="en-US" dirty="0"/>
              <a:t>Reservation of the bandwidth is only a matter of control-plan “book keeping”. </a:t>
            </a:r>
          </a:p>
          <a:p>
            <a:pPr marL="285750" indent="-285750"/>
            <a:r>
              <a:rPr lang="en-US" dirty="0"/>
              <a:t>RSVP itself typically does not install any rate limiters or shapers in the data plane</a:t>
            </a:r>
          </a:p>
          <a:p>
            <a:pPr marL="285750" indent="-285750"/>
            <a:r>
              <a:rPr lang="en-US" dirty="0"/>
              <a:t>RSVP only makes sure the traffic will fit if the demand actually matches the reservations</a:t>
            </a:r>
          </a:p>
          <a:p>
            <a:pPr marL="285750" indent="-285750"/>
            <a:r>
              <a:rPr lang="en-US" dirty="0"/>
              <a:t>Typically “other mechanisms” are used to rate limit or shape the traffic that goes into LSPs</a:t>
            </a:r>
          </a:p>
          <a:p>
            <a:pPr marL="285750" indent="-285750"/>
            <a:r>
              <a:rPr lang="en-US" dirty="0"/>
              <a:t>Or, alternatively, ”auto-bandwidth” is used to grow or shrink the LSPs according to the actual demand</a:t>
            </a:r>
          </a:p>
        </p:txBody>
      </p:sp>
    </p:spTree>
    <p:extLst>
      <p:ext uri="{BB962C8B-B14F-4D97-AF65-F5344CB8AC3E}">
        <p14:creationId xmlns:p14="http://schemas.microsoft.com/office/powerpoint/2010/main" val="16979991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RSVP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56C911-59CB-664D-90BF-1C8600CF0F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Traffic engineer full mesh of LSPs between edge routers</a:t>
            </a:r>
            <a:br>
              <a:rPr lang="en-US" dirty="0"/>
            </a:br>
            <a:r>
              <a:rPr lang="en-US" sz="1800" dirty="0"/>
              <a:t>Based on traffic demand matrix</a:t>
            </a:r>
          </a:p>
          <a:p>
            <a:r>
              <a:rPr lang="en-US" dirty="0"/>
              <a:t>N edge routers require N</a:t>
            </a:r>
            <a:r>
              <a:rPr lang="en-US" baseline="30000" dirty="0"/>
              <a:t>2</a:t>
            </a:r>
            <a:r>
              <a:rPr lang="en-US" dirty="0"/>
              <a:t> LSPs</a:t>
            </a:r>
            <a:br>
              <a:rPr lang="en-US" dirty="0"/>
            </a:br>
            <a:r>
              <a:rPr lang="en-US" sz="1800" dirty="0"/>
              <a:t>100 edge routers means 10,000 LSPs</a:t>
            </a:r>
            <a:br>
              <a:rPr lang="en-US" sz="1800" dirty="0"/>
            </a:br>
            <a:r>
              <a:rPr lang="en-US" sz="1800" dirty="0"/>
              <a:t>Core routers may have 10,000 transit LSPs</a:t>
            </a:r>
          </a:p>
          <a:p>
            <a:r>
              <a:rPr lang="en-US" dirty="0"/>
              <a:t>High RSVP signaling load in control plane</a:t>
            </a:r>
            <a:br>
              <a:rPr lang="en-US" dirty="0"/>
            </a:br>
            <a:r>
              <a:rPr lang="en-US" sz="1800" dirty="0"/>
              <a:t>Initial signaling</a:t>
            </a:r>
            <a:br>
              <a:rPr lang="en-US" sz="1800" dirty="0"/>
            </a:br>
            <a:r>
              <a:rPr lang="en-US" sz="1800" dirty="0"/>
              <a:t>Refresh signaling</a:t>
            </a:r>
          </a:p>
          <a:p>
            <a:r>
              <a:rPr lang="en-US" dirty="0"/>
              <a:t>Large amount of state in forwarding plane</a:t>
            </a:r>
            <a:br>
              <a:rPr lang="en-US" dirty="0"/>
            </a:br>
            <a:r>
              <a:rPr lang="en-US" sz="1800" dirty="0"/>
              <a:t>N</a:t>
            </a:r>
            <a:r>
              <a:rPr lang="en-US" sz="1800" baseline="30000" dirty="0"/>
              <a:t>2</a:t>
            </a:r>
            <a:r>
              <a:rPr lang="en-US" sz="1800" dirty="0"/>
              <a:t> MPLS routes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241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 to RSVP challenges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56C911-59CB-664D-90BF-1C8600CF0F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Reduce scope of traffic engineering</a:t>
            </a:r>
            <a:br>
              <a:rPr lang="en-US" dirty="0"/>
            </a:br>
            <a:r>
              <a:rPr lang="en-US" sz="1800" dirty="0"/>
              <a:t>Reduce N in N</a:t>
            </a:r>
            <a:r>
              <a:rPr lang="en-US" sz="1800" baseline="30000" dirty="0"/>
              <a:t>2</a:t>
            </a:r>
            <a:br>
              <a:rPr lang="en-US" sz="1800" dirty="0"/>
            </a:br>
            <a:r>
              <a:rPr lang="en-US" sz="1800" dirty="0"/>
              <a:t>Only traffic engineer the core of the core</a:t>
            </a:r>
            <a:br>
              <a:rPr lang="en-US" sz="1800" dirty="0"/>
            </a:br>
            <a:r>
              <a:rPr lang="en-US" sz="1800" dirty="0"/>
              <a:t>Run LDP-over-RSVP edge-to-edge</a:t>
            </a:r>
          </a:p>
          <a:p>
            <a:r>
              <a:rPr lang="en-US" dirty="0"/>
              <a:t>RSVP refresh reduction</a:t>
            </a:r>
            <a:br>
              <a:rPr lang="en-US" dirty="0"/>
            </a:br>
            <a:r>
              <a:rPr lang="en-US" sz="1800" dirty="0"/>
              <a:t>Various mechanisms to reduce the amount refresh messages</a:t>
            </a:r>
            <a:br>
              <a:rPr lang="en-US" sz="1800" dirty="0"/>
            </a:br>
            <a:r>
              <a:rPr lang="en-US" sz="1800" dirty="0"/>
              <a:t>Personally I liked CR-LDP which is hard-state (lost the race due to non-technical reasons)</a:t>
            </a:r>
          </a:p>
          <a:p>
            <a:r>
              <a:rPr lang="en-US" dirty="0"/>
              <a:t>Use Segment Routing (SR)</a:t>
            </a:r>
            <a:br>
              <a:rPr lang="en-US" dirty="0"/>
            </a:br>
            <a:r>
              <a:rPr lang="en-US" sz="1800" dirty="0"/>
              <a:t>Less state in control and data plane: label per neighbor instead of label per path</a:t>
            </a:r>
            <a:br>
              <a:rPr lang="en-US" sz="1800" dirty="0"/>
            </a:br>
            <a:r>
              <a:rPr lang="en-US" sz="1800" dirty="0"/>
              <a:t>More state in packet (introduces problems of its own due to hardware limitations)</a:t>
            </a:r>
            <a:br>
              <a:rPr lang="en-US" sz="1800" dirty="0"/>
            </a:br>
            <a:r>
              <a:rPr lang="en-US" sz="1800" dirty="0"/>
              <a:t>No signaling of LSPs</a:t>
            </a:r>
            <a:br>
              <a:rPr lang="en-US" sz="1800" dirty="0"/>
            </a:br>
            <a:r>
              <a:rPr lang="en-US" sz="1800" dirty="0"/>
              <a:t>Puts much more control in the hands of the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3287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Signaling lessons for quantum networks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9F614B-3DB1-3E4C-B886-5488FFA098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already decided that a centralized path computation element makes sense for quantum networks.</a:t>
            </a:r>
          </a:p>
          <a:p>
            <a:r>
              <a:rPr lang="en-US" dirty="0"/>
              <a:t>In that case, we can initially do without a router-to-router signaling protocol such as RSVP.</a:t>
            </a:r>
          </a:p>
          <a:p>
            <a:r>
              <a:rPr lang="en-US" dirty="0"/>
              <a:t>Instead, we can use a controller-to-router protocol (e.g. a generalization of PCEP or P4 APIs)</a:t>
            </a:r>
          </a:p>
          <a:p>
            <a:r>
              <a:rPr lang="en-US" dirty="0"/>
              <a:t>We can always add a generalization of RSVP or SR later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910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EDC9-F616-9448-B0BE-BFA5729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lessons for quantum networks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E9919-2BC9-0D40-ADC0-C9AFC1692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FC39-E35D-0045-860B-79BB1CD98F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69C1-7F19-284D-AE23-6F3337693A4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F9F614B-3DB1-3E4C-B886-5488FFA098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333163" cy="5323056"/>
          </a:xfrm>
        </p:spPr>
        <p:txBody>
          <a:bodyPr>
            <a:normAutofit/>
          </a:bodyPr>
          <a:lstStyle/>
          <a:p>
            <a:r>
              <a:rPr lang="en-US" dirty="0"/>
              <a:t>Traffic engineering makes sense for quantum networks</a:t>
            </a:r>
          </a:p>
          <a:p>
            <a:r>
              <a:rPr lang="en-US" dirty="0"/>
              <a:t>Existing classical protocols can be re-used and/or generalized for quantum networks:</a:t>
            </a:r>
          </a:p>
          <a:p>
            <a:pPr lvl="1"/>
            <a:r>
              <a:rPr lang="en-US" b="1" dirty="0"/>
              <a:t>Topology discovery</a:t>
            </a:r>
            <a:r>
              <a:rPr lang="en-US" dirty="0"/>
              <a:t>: use OSPF or ISIS multi-topology</a:t>
            </a:r>
          </a:p>
          <a:p>
            <a:pPr lvl="1"/>
            <a:r>
              <a:rPr lang="en-US" b="1" dirty="0"/>
              <a:t>Resource discovery</a:t>
            </a:r>
            <a:r>
              <a:rPr lang="en-US" dirty="0"/>
              <a:t>: generalize TE extensions for OSPF or ISIS and introduce new types of resources </a:t>
            </a:r>
            <a:r>
              <a:rPr lang="en-US" i="1" dirty="0"/>
              <a:t>(already work-in-progress)</a:t>
            </a:r>
          </a:p>
          <a:p>
            <a:pPr lvl="1"/>
            <a:r>
              <a:rPr lang="en-US" b="1" dirty="0"/>
              <a:t>Path computation</a:t>
            </a:r>
            <a:r>
              <a:rPr lang="en-US" dirty="0"/>
              <a:t>: use centralized path computation engine and develop new path computation algorithms that are aware of the specifics of quantum repeaters </a:t>
            </a:r>
            <a:r>
              <a:rPr lang="en-US" i="1" dirty="0"/>
              <a:t>(just started an open source project on GitHub)</a:t>
            </a:r>
          </a:p>
          <a:p>
            <a:pPr lvl="1"/>
            <a:r>
              <a:rPr lang="en-US" b="1" dirty="0"/>
              <a:t>Path signaling</a:t>
            </a:r>
            <a:r>
              <a:rPr lang="en-US" dirty="0"/>
              <a:t>: at first use SDN approach that eliminates the need for a router-to-router signaling protocol. Later potentially generalize RSVP-TE or SR.</a:t>
            </a:r>
          </a:p>
          <a:p>
            <a:pPr lvl="1"/>
            <a:r>
              <a:rPr lang="en-US" b="1" dirty="0"/>
              <a:t>Forwarding plane</a:t>
            </a:r>
            <a:r>
              <a:rPr lang="en-US" dirty="0"/>
              <a:t>: use existing mechanisms (e.g. P4) for classical messages, develop new (stateful) primitives for quantum qubits</a:t>
            </a:r>
          </a:p>
        </p:txBody>
      </p:sp>
    </p:spTree>
    <p:extLst>
      <p:ext uri="{BB962C8B-B14F-4D97-AF65-F5344CB8AC3E}">
        <p14:creationId xmlns:p14="http://schemas.microsoft.com/office/powerpoint/2010/main" val="22776294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DBEA8E7-0161-BA46-97D4-B21D3733B0F3}"/>
              </a:ext>
            </a:extLst>
          </p:cNvPr>
          <p:cNvSpPr txBox="1">
            <a:spLocks/>
          </p:cNvSpPr>
          <p:nvPr/>
        </p:nvSpPr>
        <p:spPr>
          <a:xfrm>
            <a:off x="429127" y="4267201"/>
            <a:ext cx="11333746" cy="1877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5912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for quantum networks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E87BE6-772A-264E-A9CA-B6BC1EE96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536240" cy="5053013"/>
          </a:xfrm>
        </p:spPr>
        <p:txBody>
          <a:bodyPr/>
          <a:lstStyle/>
          <a:p>
            <a:r>
              <a:rPr lang="en-US" dirty="0"/>
              <a:t>Bandwidth on quantum networks is extremely scarce</a:t>
            </a:r>
          </a:p>
          <a:p>
            <a:pPr lvl="1"/>
            <a:r>
              <a:rPr lang="en-US" dirty="0"/>
              <a:t>10s to 100s of Bell pairs per second on point-to-point links</a:t>
            </a:r>
          </a:p>
          <a:p>
            <a:pPr lvl="1"/>
            <a:r>
              <a:rPr lang="en-US" dirty="0"/>
              <a:t>End-to-end Bell pairs may be even less (probabilistic swap, distillation, …)</a:t>
            </a:r>
          </a:p>
          <a:p>
            <a:r>
              <a:rPr lang="en-US" dirty="0"/>
              <a:t>”Congestion” is not acceptable</a:t>
            </a:r>
          </a:p>
          <a:p>
            <a:pPr lvl="1"/>
            <a:r>
              <a:rPr lang="en-US" dirty="0"/>
              <a:t>Stored qubits have short decoherence times</a:t>
            </a:r>
          </a:p>
          <a:p>
            <a:pPr lvl="1"/>
            <a:r>
              <a:rPr lang="en-US" dirty="0"/>
              <a:t>Queueing delays will cause decoherence and loss of fidelity</a:t>
            </a:r>
          </a:p>
          <a:p>
            <a:r>
              <a:rPr lang="en-US" b="1" u="sng" dirty="0"/>
              <a:t>Traffic engineering makes sense for quantum networks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831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engineering functional blocks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090392-D774-C947-81A7-63745B9A9743}"/>
              </a:ext>
            </a:extLst>
          </p:cNvPr>
          <p:cNvSpPr/>
          <p:nvPr/>
        </p:nvSpPr>
        <p:spPr>
          <a:xfrm>
            <a:off x="4465421" y="2719789"/>
            <a:ext cx="2848486" cy="19149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Path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Computation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0768AF-57D0-9843-B85A-D0D1014B5955}"/>
              </a:ext>
            </a:extLst>
          </p:cNvPr>
          <p:cNvCxnSpPr>
            <a:cxnSpLocks/>
          </p:cNvCxnSpPr>
          <p:nvPr/>
        </p:nvCxnSpPr>
        <p:spPr>
          <a:xfrm>
            <a:off x="3980951" y="3157955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67FBFC-7DD2-0B48-B336-6E5FC29A4182}"/>
              </a:ext>
            </a:extLst>
          </p:cNvPr>
          <p:cNvCxnSpPr>
            <a:cxnSpLocks/>
          </p:cNvCxnSpPr>
          <p:nvPr/>
        </p:nvCxnSpPr>
        <p:spPr>
          <a:xfrm>
            <a:off x="4000472" y="4198468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B010779-BC3A-D943-9B30-B2336EF88212}"/>
              </a:ext>
            </a:extLst>
          </p:cNvPr>
          <p:cNvCxnSpPr>
            <a:cxnSpLocks/>
          </p:cNvCxnSpPr>
          <p:nvPr/>
        </p:nvCxnSpPr>
        <p:spPr>
          <a:xfrm>
            <a:off x="7313907" y="3171094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E5144CA-CD00-0746-AE54-15BF9A6DC06C}"/>
              </a:ext>
            </a:extLst>
          </p:cNvPr>
          <p:cNvSpPr/>
          <p:nvPr/>
        </p:nvSpPr>
        <p:spPr>
          <a:xfrm>
            <a:off x="7812350" y="3957676"/>
            <a:ext cx="3738591" cy="80204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Signal paths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8BEA45-D2BF-B247-97CA-9FDEFBF0EE34}"/>
              </a:ext>
            </a:extLst>
          </p:cNvPr>
          <p:cNvSpPr/>
          <p:nvPr/>
        </p:nvSpPr>
        <p:spPr>
          <a:xfrm>
            <a:off x="7812350" y="5121584"/>
            <a:ext cx="3738591" cy="9182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Install paths into forwarding plane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4AA02E-923E-F541-B96E-4D6D49B6335E}"/>
              </a:ext>
            </a:extLst>
          </p:cNvPr>
          <p:cNvSpPr/>
          <p:nvPr/>
        </p:nvSpPr>
        <p:spPr>
          <a:xfrm>
            <a:off x="476286" y="1314052"/>
            <a:ext cx="3738591" cy="10624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Discover topology and available resources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E12FBD4-B4EC-D641-9EE9-8E8E7BE83B9A}"/>
              </a:ext>
            </a:extLst>
          </p:cNvPr>
          <p:cNvSpPr/>
          <p:nvPr/>
        </p:nvSpPr>
        <p:spPr>
          <a:xfrm>
            <a:off x="710213" y="2719789"/>
            <a:ext cx="3270738" cy="896779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Network topology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Available resources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F148A3B-AFEC-2B4D-8C14-1C0F863E76F7}"/>
              </a:ext>
            </a:extLst>
          </p:cNvPr>
          <p:cNvSpPr/>
          <p:nvPr/>
        </p:nvSpPr>
        <p:spPr>
          <a:xfrm>
            <a:off x="710213" y="3740107"/>
            <a:ext cx="3270738" cy="896779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Traffic demand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Other constraints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DC51E00-8B91-C142-A4AB-301F603A1EE5}"/>
              </a:ext>
            </a:extLst>
          </p:cNvPr>
          <p:cNvSpPr/>
          <p:nvPr/>
        </p:nvSpPr>
        <p:spPr>
          <a:xfrm>
            <a:off x="7812350" y="2719347"/>
            <a:ext cx="3738591" cy="896779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Optimal routes for paths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C5D602-B8E2-5C44-8975-054F1855277E}"/>
              </a:ext>
            </a:extLst>
          </p:cNvPr>
          <p:cNvCxnSpPr>
            <a:cxnSpLocks/>
          </p:cNvCxnSpPr>
          <p:nvPr/>
        </p:nvCxnSpPr>
        <p:spPr>
          <a:xfrm>
            <a:off x="9669166" y="3611845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37D1C4-3DFB-9F45-BB19-43957112377B}"/>
              </a:ext>
            </a:extLst>
          </p:cNvPr>
          <p:cNvCxnSpPr>
            <a:cxnSpLocks/>
          </p:cNvCxnSpPr>
          <p:nvPr/>
        </p:nvCxnSpPr>
        <p:spPr>
          <a:xfrm>
            <a:off x="9669166" y="4764030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BF50EE3-7D91-DB43-9DA0-B85BB38E6BFA}"/>
              </a:ext>
            </a:extLst>
          </p:cNvPr>
          <p:cNvCxnSpPr>
            <a:cxnSpLocks/>
          </p:cNvCxnSpPr>
          <p:nvPr/>
        </p:nvCxnSpPr>
        <p:spPr>
          <a:xfrm>
            <a:off x="2345581" y="2376482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3C5FC2-A2F1-FB42-BD6B-1C3288921A44}"/>
              </a:ext>
            </a:extLst>
          </p:cNvPr>
          <p:cNvSpPr/>
          <p:nvPr/>
        </p:nvSpPr>
        <p:spPr>
          <a:xfrm>
            <a:off x="474834" y="5005898"/>
            <a:ext cx="3738591" cy="10624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Discover traffic demand and other constraints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2A99ED5-8E3C-1048-8F1F-1ABEA1585E1B}"/>
              </a:ext>
            </a:extLst>
          </p:cNvPr>
          <p:cNvCxnSpPr>
            <a:cxnSpLocks/>
          </p:cNvCxnSpPr>
          <p:nvPr/>
        </p:nvCxnSpPr>
        <p:spPr>
          <a:xfrm flipV="1">
            <a:off x="2344129" y="4646479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980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traffic engineering protocols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Traffic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11-Jul-2019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090392-D774-C947-81A7-63745B9A9743}"/>
              </a:ext>
            </a:extLst>
          </p:cNvPr>
          <p:cNvSpPr/>
          <p:nvPr/>
        </p:nvSpPr>
        <p:spPr>
          <a:xfrm>
            <a:off x="4465421" y="2719789"/>
            <a:ext cx="2848486" cy="19149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CSPF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Distributed Constrained Shortest Path First</a:t>
            </a:r>
          </a:p>
          <a:p>
            <a:pPr algn="ctr"/>
            <a:endParaRPr lang="en-US" sz="1000" dirty="0">
              <a:latin typeface="Avenir Book" panose="02000503020000020003" pitchFamily="2" charset="0"/>
            </a:endParaRP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or</a:t>
            </a:r>
          </a:p>
          <a:p>
            <a:pPr algn="ctr"/>
            <a:endParaRPr lang="en-US" sz="1000" dirty="0">
              <a:latin typeface="Avenir Book" panose="02000503020000020003" pitchFamily="2" charset="0"/>
            </a:endParaRP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PCE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Centralized Path Computation Element</a:t>
            </a:r>
          </a:p>
          <a:p>
            <a:pPr algn="ctr"/>
            <a:endParaRPr lang="en-US" sz="1000" dirty="0">
              <a:latin typeface="Avenir Book" panose="02000503020000020003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0768AF-57D0-9843-B85A-D0D1014B5955}"/>
              </a:ext>
            </a:extLst>
          </p:cNvPr>
          <p:cNvCxnSpPr>
            <a:cxnSpLocks/>
          </p:cNvCxnSpPr>
          <p:nvPr/>
        </p:nvCxnSpPr>
        <p:spPr>
          <a:xfrm>
            <a:off x="3980951" y="3157955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67FBFC-7DD2-0B48-B336-6E5FC29A4182}"/>
              </a:ext>
            </a:extLst>
          </p:cNvPr>
          <p:cNvCxnSpPr>
            <a:cxnSpLocks/>
          </p:cNvCxnSpPr>
          <p:nvPr/>
        </p:nvCxnSpPr>
        <p:spPr>
          <a:xfrm>
            <a:off x="4000472" y="4198468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B010779-BC3A-D943-9B30-B2336EF88212}"/>
              </a:ext>
            </a:extLst>
          </p:cNvPr>
          <p:cNvCxnSpPr>
            <a:cxnSpLocks/>
          </p:cNvCxnSpPr>
          <p:nvPr/>
        </p:nvCxnSpPr>
        <p:spPr>
          <a:xfrm>
            <a:off x="7313907" y="3171094"/>
            <a:ext cx="464949" cy="0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E5144CA-CD00-0746-AE54-15BF9A6DC06C}"/>
              </a:ext>
            </a:extLst>
          </p:cNvPr>
          <p:cNvSpPr/>
          <p:nvPr/>
        </p:nvSpPr>
        <p:spPr>
          <a:xfrm>
            <a:off x="7812350" y="3957676"/>
            <a:ext cx="3738591" cy="80204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RSVP / Segment routing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Resource reservation protocol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8BEA45-D2BF-B247-97CA-9FDEFBF0EE34}"/>
              </a:ext>
            </a:extLst>
          </p:cNvPr>
          <p:cNvSpPr/>
          <p:nvPr/>
        </p:nvSpPr>
        <p:spPr>
          <a:xfrm>
            <a:off x="7812350" y="5121584"/>
            <a:ext cx="3738591" cy="9182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(G)MPLS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(Generalized) Multi-Protocol Label Switching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4AA02E-923E-F541-B96E-4D6D49B6335E}"/>
              </a:ext>
            </a:extLst>
          </p:cNvPr>
          <p:cNvSpPr/>
          <p:nvPr/>
        </p:nvSpPr>
        <p:spPr>
          <a:xfrm>
            <a:off x="476286" y="1314052"/>
            <a:ext cx="3738591" cy="10624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ISIS-TE / OSPF-TE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Intermediate System to Intermediate System </a:t>
            </a:r>
            <a:br>
              <a:rPr lang="en-US" sz="1000" dirty="0">
                <a:latin typeface="Avenir Book" panose="02000503020000020003" pitchFamily="2" charset="0"/>
              </a:rPr>
            </a:br>
            <a:r>
              <a:rPr lang="en-US" sz="1000" dirty="0">
                <a:latin typeface="Avenir Book" panose="02000503020000020003" pitchFamily="2" charset="0"/>
              </a:rPr>
              <a:t>or Open Shortest Path First</a:t>
            </a:r>
            <a:br>
              <a:rPr lang="en-US" sz="1000" dirty="0">
                <a:latin typeface="Avenir Book" panose="02000503020000020003" pitchFamily="2" charset="0"/>
              </a:rPr>
            </a:br>
            <a:r>
              <a:rPr lang="en-US" sz="1000" dirty="0">
                <a:latin typeface="Avenir Book" panose="02000503020000020003" pitchFamily="2" charset="0"/>
              </a:rPr>
              <a:t> with Traffic Engineering Extensions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E12FBD4-B4EC-D641-9EE9-8E8E7BE83B9A}"/>
              </a:ext>
            </a:extLst>
          </p:cNvPr>
          <p:cNvSpPr/>
          <p:nvPr/>
        </p:nvSpPr>
        <p:spPr>
          <a:xfrm>
            <a:off x="710213" y="2719789"/>
            <a:ext cx="3270738" cy="896779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Network topology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Available resources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F148A3B-AFEC-2B4D-8C14-1C0F863E76F7}"/>
              </a:ext>
            </a:extLst>
          </p:cNvPr>
          <p:cNvSpPr/>
          <p:nvPr/>
        </p:nvSpPr>
        <p:spPr>
          <a:xfrm>
            <a:off x="710213" y="3740107"/>
            <a:ext cx="3270738" cy="896779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Traffic demand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Other constraints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DC51E00-8B91-C142-A4AB-301F603A1EE5}"/>
              </a:ext>
            </a:extLst>
          </p:cNvPr>
          <p:cNvSpPr/>
          <p:nvPr/>
        </p:nvSpPr>
        <p:spPr>
          <a:xfrm>
            <a:off x="7812350" y="2719347"/>
            <a:ext cx="3738591" cy="896779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  <a:latin typeface="Avenir Book" panose="02000503020000020003" pitchFamily="2" charset="0"/>
              </a:rPr>
              <a:t>Optimal routes for paths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C5D602-B8E2-5C44-8975-054F1855277E}"/>
              </a:ext>
            </a:extLst>
          </p:cNvPr>
          <p:cNvCxnSpPr>
            <a:cxnSpLocks/>
          </p:cNvCxnSpPr>
          <p:nvPr/>
        </p:nvCxnSpPr>
        <p:spPr>
          <a:xfrm>
            <a:off x="9669166" y="3611845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37D1C4-3DFB-9F45-BB19-43957112377B}"/>
              </a:ext>
            </a:extLst>
          </p:cNvPr>
          <p:cNvCxnSpPr>
            <a:cxnSpLocks/>
          </p:cNvCxnSpPr>
          <p:nvPr/>
        </p:nvCxnSpPr>
        <p:spPr>
          <a:xfrm>
            <a:off x="9669166" y="4764030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BF50EE3-7D91-DB43-9DA0-B85BB38E6BFA}"/>
              </a:ext>
            </a:extLst>
          </p:cNvPr>
          <p:cNvCxnSpPr>
            <a:cxnSpLocks/>
          </p:cNvCxnSpPr>
          <p:nvPr/>
        </p:nvCxnSpPr>
        <p:spPr>
          <a:xfrm>
            <a:off x="2345581" y="2376482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43C5FC2-A2F1-FB42-BD6B-1C3288921A44}"/>
              </a:ext>
            </a:extLst>
          </p:cNvPr>
          <p:cNvSpPr/>
          <p:nvPr/>
        </p:nvSpPr>
        <p:spPr>
          <a:xfrm>
            <a:off x="474834" y="5005898"/>
            <a:ext cx="3738591" cy="10624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NetFlow / IPFIX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Manual configuration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2A99ED5-8E3C-1048-8F1F-1ABEA1585E1B}"/>
              </a:ext>
            </a:extLst>
          </p:cNvPr>
          <p:cNvCxnSpPr>
            <a:cxnSpLocks/>
          </p:cNvCxnSpPr>
          <p:nvPr/>
        </p:nvCxnSpPr>
        <p:spPr>
          <a:xfrm flipV="1">
            <a:off x="2344129" y="4646479"/>
            <a:ext cx="0" cy="345831"/>
          </a:xfrm>
          <a:prstGeom prst="line">
            <a:avLst/>
          </a:prstGeom>
          <a:ln w="38100" cap="rnd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449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moteAutonom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9563</TotalTime>
  <Words>4438</Words>
  <Application>Microsoft Macintosh PowerPoint</Application>
  <PresentationFormat>Widescreen</PresentationFormat>
  <Paragraphs>1522</Paragraphs>
  <Slides>68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Avenir Book</vt:lpstr>
      <vt:lpstr>Avenir Light</vt:lpstr>
      <vt:lpstr>Calibri</vt:lpstr>
      <vt:lpstr>Calibri Light</vt:lpstr>
      <vt:lpstr>Consolas</vt:lpstr>
      <vt:lpstr>Office Theme</vt:lpstr>
      <vt:lpstr>Custom Design</vt:lpstr>
      <vt:lpstr>1_Custom Design</vt:lpstr>
      <vt:lpstr>Traffic Engineering (TE)</vt:lpstr>
      <vt:lpstr>Stateless hop-by-hop IP forwarding</vt:lpstr>
      <vt:lpstr>Example network</vt:lpstr>
      <vt:lpstr>Congestion due to shortest-path forwarding</vt:lpstr>
      <vt:lpstr>Traffic engineering to avoid congestion</vt:lpstr>
      <vt:lpstr>When is TE used in classical networks?</vt:lpstr>
      <vt:lpstr>Lessons for quantum networks</vt:lpstr>
      <vt:lpstr>Traffic engineering functional blocks</vt:lpstr>
      <vt:lpstr>Classical traffic engineering protocols</vt:lpstr>
      <vt:lpstr>Topology discovery</vt:lpstr>
      <vt:lpstr>Discover topology using link-state routing</vt:lpstr>
      <vt:lpstr>Link state packet reports adjacencies</vt:lpstr>
      <vt:lpstr>Initial flooding of link-state packets (LSPs)</vt:lpstr>
      <vt:lpstr>Making the flooding reliable: acknowledgements</vt:lpstr>
      <vt:lpstr>Initial sync: database description + request</vt:lpstr>
      <vt:lpstr>Each router has link-state database (LSDB)</vt:lpstr>
      <vt:lpstr>Construct topology from link-state database</vt:lpstr>
      <vt:lpstr>Lessons for quantum networks</vt:lpstr>
      <vt:lpstr>Resources discovery</vt:lpstr>
      <vt:lpstr>Available bandwidth on every link</vt:lpstr>
      <vt:lpstr>Other resources</vt:lpstr>
      <vt:lpstr>Discovery of resources: OSPF-TE or ISIS-TE</vt:lpstr>
      <vt:lpstr>Topology discovery lessons for quantum networks</vt:lpstr>
      <vt:lpstr>Traffic demand and constraints discovery</vt:lpstr>
      <vt:lpstr>Traffic demand matrix</vt:lpstr>
      <vt:lpstr>How to determine the traffic demand?</vt:lpstr>
      <vt:lpstr>Additional constraints</vt:lpstr>
      <vt:lpstr>Specify path requirements: configuration</vt:lpstr>
      <vt:lpstr>Demand discovery lessons for quantum networks</vt:lpstr>
      <vt:lpstr>Path computation</vt:lpstr>
      <vt:lpstr>Path computation</vt:lpstr>
      <vt:lpstr>Distributed algorithm: Constrained SPF (CSPF)</vt:lpstr>
      <vt:lpstr>Centralization of path computation</vt:lpstr>
      <vt:lpstr>Path computation lessons for quantum networks</vt:lpstr>
      <vt:lpstr>Data plan for traffic engineered networks</vt:lpstr>
      <vt:lpstr>Difficult to traffic engineer with IP alone</vt:lpstr>
      <vt:lpstr>Multi-Protocol Label Switching (MPLS)</vt:lpstr>
      <vt:lpstr>MPLS header</vt:lpstr>
      <vt:lpstr>MPLS label switching</vt:lpstr>
      <vt:lpstr>Penultimate Hop Popping (PHP)</vt:lpstr>
      <vt:lpstr>MPLS Label Stacking</vt:lpstr>
      <vt:lpstr>Complex services using simple building blocks Traffic Engineering (TE)</vt:lpstr>
      <vt:lpstr>Complex services using simple building blocks Fast Re-Route (FRR)</vt:lpstr>
      <vt:lpstr>Complex services using simple building blocks Fast Re-Route (FRR)</vt:lpstr>
      <vt:lpstr>Complex services using simple building blocks Pseudo Wire (PW)</vt:lpstr>
      <vt:lpstr>Complex services using simple building blocks MPLS Virtual Private Networks (VPNs)</vt:lpstr>
      <vt:lpstr>Complex services using simple building blocks Segment Routing (SR)</vt:lpstr>
      <vt:lpstr>Generalized MPLS (GMPLS)</vt:lpstr>
      <vt:lpstr>Data-plane lessons for quantum networks</vt:lpstr>
      <vt:lpstr>Signaling protocol for traffic engineered paths</vt:lpstr>
      <vt:lpstr>MPLS signaling protocols</vt:lpstr>
      <vt:lpstr>Label allocation concepts</vt:lpstr>
      <vt:lpstr>Resource reservation protocol (RSVP-TE)</vt:lpstr>
      <vt:lpstr>RSVP path signaling</vt:lpstr>
      <vt:lpstr>RSVP path signaling</vt:lpstr>
      <vt:lpstr>RSVP path signaling</vt:lpstr>
      <vt:lpstr>RSVP path signaling</vt:lpstr>
      <vt:lpstr>RSVP path signaling</vt:lpstr>
      <vt:lpstr>RSVP path signaling</vt:lpstr>
      <vt:lpstr>RSVP path signaling</vt:lpstr>
      <vt:lpstr>RSVP is soft state (needs periodic refresh)</vt:lpstr>
      <vt:lpstr>LSP installed by LSP signalling</vt:lpstr>
      <vt:lpstr>Some notes on bandwidth reservations</vt:lpstr>
      <vt:lpstr>Challenges with RSVP</vt:lpstr>
      <vt:lpstr>Possible solutions to RSVP challenges</vt:lpstr>
      <vt:lpstr>Signaling lessons for quantum networks</vt:lpstr>
      <vt:lpstr>Summary of lessons for quantum networks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2604</cp:revision>
  <cp:lastPrinted>2019-03-24T13:39:34Z</cp:lastPrinted>
  <dcterms:created xsi:type="dcterms:W3CDTF">2018-10-12T16:19:54Z</dcterms:created>
  <dcterms:modified xsi:type="dcterms:W3CDTF">2019-07-11T12:15:36Z</dcterms:modified>
</cp:coreProperties>
</file>